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1" r:id="rId1"/>
  </p:sldMasterIdLst>
  <p:sldIdLst>
    <p:sldId id="256" r:id="rId2"/>
  </p:sldIdLst>
  <p:sldSz cx="39868475" cy="2240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056" userDrawn="1">
          <p15:clr>
            <a:srgbClr val="A4A3A4"/>
          </p15:clr>
        </p15:guide>
        <p15:guide id="2" pos="125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C1C3"/>
    <a:srgbClr val="931721"/>
    <a:srgbClr val="CB2433"/>
    <a:srgbClr val="9D1824"/>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746"/>
    <p:restoredTop sz="96281"/>
  </p:normalViewPr>
  <p:slideViewPr>
    <p:cSldViewPr snapToGrid="0" snapToObjects="1" showGuides="1">
      <p:cViewPr varScale="1">
        <p:scale>
          <a:sx n="39" d="100"/>
          <a:sy n="39" d="100"/>
        </p:scale>
        <p:origin x="936" y="192"/>
      </p:cViewPr>
      <p:guideLst>
        <p:guide orient="horz" pos="7056"/>
        <p:guide pos="12557"/>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jayjeffries\Desktop\IES%20Grant%20Research\Frequency%20Spreadsheets\QualMethod_Crosstab.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jayjeffries/Downloads/QuanMethod_Crosstab.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r>
              <a:rPr lang="en-US" sz="3200" b="1" i="0" baseline="0" dirty="0">
                <a:effectLst/>
              </a:rPr>
              <a:t>Qualitative Analysis Method Complexity</a:t>
            </a:r>
            <a:endParaRPr lang="en-US" sz="3200" dirty="0">
              <a:effectLst/>
            </a:endParaRPr>
          </a:p>
        </c:rich>
      </c:tx>
      <c:overlay val="0"/>
      <c:spPr>
        <a:noFill/>
        <a:ln>
          <a:noFill/>
        </a:ln>
        <a:effectLst/>
      </c:spPr>
      <c:txPr>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[QualMethod_Crosstab.xlsx]Sheet1!$B$49</c:f>
              <c:strCache>
                <c:ptCount val="1"/>
                <c:pt idx="0">
                  <c:v>Journal Article</c:v>
                </c:pt>
              </c:strCache>
            </c:strRef>
          </c:tx>
          <c:spPr>
            <a:solidFill>
              <a:schemeClr val="tx2"/>
            </a:solidFill>
            <a:ln>
              <a:noFill/>
            </a:ln>
            <a:effectLst/>
          </c:spPr>
          <c:invertIfNegative val="0"/>
          <c:dLbls>
            <c:dLbl>
              <c:idx val="0"/>
              <c:tx>
                <c:rich>
                  <a:bodyPr/>
                  <a:lstStyle/>
                  <a:p>
                    <a:fld id="{8A8259ED-4F26-8541-9F23-C77F19AF902E}" type="CELLRANGE">
                      <a:rPr lang="en-US"/>
                      <a:pPr/>
                      <a:t>[CELLRANGE]</a:t>
                    </a:fld>
                    <a:r>
                      <a:rPr lang="en-US" baseline="0"/>
                      <a:t>, </a:t>
                    </a:r>
                    <a:fld id="{565BFB21-526E-6440-96C5-FB00DC18644C}"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31A-8E49-8577-3B57CD0AC128}"/>
                </c:ext>
              </c:extLst>
            </c:dLbl>
            <c:dLbl>
              <c:idx val="1"/>
              <c:tx>
                <c:rich>
                  <a:bodyPr/>
                  <a:lstStyle/>
                  <a:p>
                    <a:fld id="{CBCA5E5A-DE03-9F42-8F51-9327257802EE}" type="CELLRANGE">
                      <a:rPr lang="en-US"/>
                      <a:pPr/>
                      <a:t>[CELLRANGE]</a:t>
                    </a:fld>
                    <a:r>
                      <a:rPr lang="en-US" baseline="0"/>
                      <a:t>, </a:t>
                    </a:r>
                    <a:fld id="{9F1C2740-6B09-C94C-A7D5-74CA255D247E}"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31A-8E49-8577-3B57CD0AC128}"/>
                </c:ext>
              </c:extLst>
            </c:dLbl>
            <c:dLbl>
              <c:idx val="2"/>
              <c:layout>
                <c:manualLayout>
                  <c:x val="-1.4418864143191355E-3"/>
                  <c:y val="0.11557534032637043"/>
                </c:manualLayout>
              </c:layout>
              <c:tx>
                <c:rich>
                  <a:bodyPr/>
                  <a:lstStyle/>
                  <a:p>
                    <a:fld id="{E24BE5C9-FD17-334C-825C-8C004E271607}" type="CELLRANGE">
                      <a:rPr lang="en-US" baseline="0"/>
                      <a:pPr/>
                      <a:t>[CELLRANGE]</a:t>
                    </a:fld>
                    <a:r>
                      <a:rPr lang="en-US" baseline="0"/>
                      <a:t>, </a:t>
                    </a:r>
                    <a:fld id="{38588FA6-E7BD-5C49-B737-E179D2A85520}"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2-731A-8E49-8577-3B57CD0AC128}"/>
                </c:ext>
              </c:extLst>
            </c:dLbl>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eparator>, </c:separator>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[QualMethod_Crosstab.xlsx]Sheet1!$A$50:$A$52</c:f>
              <c:strCache>
                <c:ptCount val="3"/>
                <c:pt idx="0">
                  <c:v>Inductive -  Level 3</c:v>
                </c:pt>
                <c:pt idx="1">
                  <c:v>Midpoint  -  Level 2</c:v>
                </c:pt>
                <c:pt idx="2">
                  <c:v>Deductive -  Level 1</c:v>
                </c:pt>
              </c:strCache>
            </c:strRef>
          </c:cat>
          <c:val>
            <c:numRef>
              <c:f>[QualMethod_Crosstab.xlsx]Sheet1!$B$50:$B$52</c:f>
              <c:numCache>
                <c:formatCode>General</c:formatCode>
                <c:ptCount val="3"/>
                <c:pt idx="0">
                  <c:v>54</c:v>
                </c:pt>
                <c:pt idx="1">
                  <c:v>131</c:v>
                </c:pt>
                <c:pt idx="2">
                  <c:v>162</c:v>
                </c:pt>
              </c:numCache>
            </c:numRef>
          </c:val>
          <c:extLst>
            <c:ext xmlns:c15="http://schemas.microsoft.com/office/drawing/2012/chart" uri="{02D57815-91ED-43cb-92C2-25804820EDAC}">
              <c15:datalabelsRange>
                <c15:f>[QualMethod_Crosstab.xlsx]Sheet1!$E$50:$E$52</c15:f>
                <c15:dlblRangeCache>
                  <c:ptCount val="3"/>
                  <c:pt idx="0">
                    <c:v>21.09%</c:v>
                  </c:pt>
                  <c:pt idx="1">
                    <c:v>51.17%</c:v>
                  </c:pt>
                  <c:pt idx="2">
                    <c:v>63.28%</c:v>
                  </c:pt>
                </c15:dlblRangeCache>
              </c15:datalabelsRange>
            </c:ext>
            <c:ext xmlns:c16="http://schemas.microsoft.com/office/drawing/2014/chart" uri="{C3380CC4-5D6E-409C-BE32-E72D297353CC}">
              <c16:uniqueId val="{00000003-731A-8E49-8577-3B57CD0AC128}"/>
            </c:ext>
          </c:extLst>
        </c:ser>
        <c:ser>
          <c:idx val="1"/>
          <c:order val="1"/>
          <c:tx>
            <c:strRef>
              <c:f>[QualMethod_Crosstab.xlsx]Sheet1!$C$49</c:f>
              <c:strCache>
                <c:ptCount val="1"/>
                <c:pt idx="0">
                  <c:v>IES Proposal</c:v>
                </c:pt>
              </c:strCache>
            </c:strRef>
          </c:tx>
          <c:spPr>
            <a:solidFill>
              <a:srgbClr val="C00000"/>
            </a:solidFill>
            <a:ln>
              <a:noFill/>
            </a:ln>
            <a:effectLst/>
          </c:spPr>
          <c:invertIfNegative val="0"/>
          <c:dLbls>
            <c:dLbl>
              <c:idx val="0"/>
              <c:tx>
                <c:rich>
                  <a:bodyPr/>
                  <a:lstStyle/>
                  <a:p>
                    <a:fld id="{946AACDD-87CF-C149-A34A-5FEA2FF6AA16}" type="CELLRANGE">
                      <a:rPr lang="en-US"/>
                      <a:pPr/>
                      <a:t>[CELLRANGE]</a:t>
                    </a:fld>
                    <a:r>
                      <a:rPr lang="en-US" baseline="0"/>
                      <a:t>, </a:t>
                    </a:r>
                    <a:fld id="{A3B9DD6E-527B-3143-8F37-CEB0C8EAF48F}"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731A-8E49-8577-3B57CD0AC128}"/>
                </c:ext>
              </c:extLst>
            </c:dLbl>
            <c:dLbl>
              <c:idx val="1"/>
              <c:tx>
                <c:rich>
                  <a:bodyPr/>
                  <a:lstStyle/>
                  <a:p>
                    <a:fld id="{FE955531-DC09-0948-85F1-205C1F338CEB}" type="CELLRANGE">
                      <a:rPr lang="en-US"/>
                      <a:pPr/>
                      <a:t>[CELLRANGE]</a:t>
                    </a:fld>
                    <a:r>
                      <a:rPr lang="en-US" baseline="0"/>
                      <a:t>, </a:t>
                    </a:r>
                    <a:fld id="{FCE8152A-C1EB-AE44-81C9-B2323480371D}"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731A-8E49-8577-3B57CD0AC128}"/>
                </c:ext>
              </c:extLst>
            </c:dLbl>
            <c:dLbl>
              <c:idx val="2"/>
              <c:tx>
                <c:rich>
                  <a:bodyPr/>
                  <a:lstStyle/>
                  <a:p>
                    <a:fld id="{F408E5FA-C5DE-2A46-B17E-9DF39D34CCEE}" type="CELLRANGE">
                      <a:rPr lang="en-US"/>
                      <a:pPr/>
                      <a:t>[CELLRANGE]</a:t>
                    </a:fld>
                    <a:r>
                      <a:rPr lang="en-US" baseline="0"/>
                      <a:t>, </a:t>
                    </a:r>
                    <a:fld id="{9DB7500B-F45D-CF48-B8F3-D743C006B03D}"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731A-8E49-8577-3B57CD0AC128}"/>
                </c:ext>
              </c:extLst>
            </c:dLbl>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eparator>, </c:separator>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[QualMethod_Crosstab.xlsx]Sheet1!$A$50:$A$52</c:f>
              <c:strCache>
                <c:ptCount val="3"/>
                <c:pt idx="0">
                  <c:v>Inductive -  Level 3</c:v>
                </c:pt>
                <c:pt idx="1">
                  <c:v>Midpoint  -  Level 2</c:v>
                </c:pt>
                <c:pt idx="2">
                  <c:v>Deductive -  Level 1</c:v>
                </c:pt>
              </c:strCache>
            </c:strRef>
          </c:cat>
          <c:val>
            <c:numRef>
              <c:f>[QualMethod_Crosstab.xlsx]Sheet1!$C$50:$C$52</c:f>
              <c:numCache>
                <c:formatCode>General</c:formatCode>
                <c:ptCount val="3"/>
                <c:pt idx="0">
                  <c:v>4</c:v>
                </c:pt>
                <c:pt idx="1">
                  <c:v>25</c:v>
                </c:pt>
                <c:pt idx="2">
                  <c:v>15</c:v>
                </c:pt>
              </c:numCache>
            </c:numRef>
          </c:val>
          <c:extLst>
            <c:ext xmlns:c15="http://schemas.microsoft.com/office/drawing/2012/chart" uri="{02D57815-91ED-43cb-92C2-25804820EDAC}">
              <c15:datalabelsRange>
                <c15:f>[QualMethod_Crosstab.xlsx]Sheet1!$G$50:$G$52</c15:f>
                <c15:dlblRangeCache>
                  <c:ptCount val="3"/>
                  <c:pt idx="0">
                    <c:v>1.36%</c:v>
                  </c:pt>
                  <c:pt idx="1">
                    <c:v>8.47%</c:v>
                  </c:pt>
                  <c:pt idx="2">
                    <c:v>5.08%</c:v>
                  </c:pt>
                </c15:dlblRangeCache>
              </c15:datalabelsRange>
            </c:ext>
            <c:ext xmlns:c16="http://schemas.microsoft.com/office/drawing/2014/chart" uri="{C3380CC4-5D6E-409C-BE32-E72D297353CC}">
              <c16:uniqueId val="{00000007-731A-8E49-8577-3B57CD0AC128}"/>
            </c:ext>
          </c:extLst>
        </c:ser>
        <c:dLbls>
          <c:showLegendKey val="0"/>
          <c:showVal val="0"/>
          <c:showCatName val="0"/>
          <c:showSerName val="0"/>
          <c:showPercent val="0"/>
          <c:showBubbleSize val="0"/>
        </c:dLbls>
        <c:gapWidth val="37"/>
        <c:overlap val="-14"/>
        <c:axId val="963485087"/>
        <c:axId val="1380318127"/>
      </c:barChart>
      <c:catAx>
        <c:axId val="963485087"/>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endParaRPr lang="en-US"/>
          </a:p>
        </c:txPr>
        <c:crossAx val="1380318127"/>
        <c:crosses val="autoZero"/>
        <c:auto val="1"/>
        <c:lblAlgn val="ctr"/>
        <c:lblOffset val="100"/>
        <c:noMultiLvlLbl val="0"/>
      </c:catAx>
      <c:valAx>
        <c:axId val="1380318127"/>
        <c:scaling>
          <c:orientation val="minMax"/>
          <c:max val="18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endParaRPr lang="en-US"/>
          </a:p>
        </c:txPr>
        <c:crossAx val="963485087"/>
        <c:crosses val="autoZero"/>
        <c:crossBetween val="between"/>
        <c:majorUnit val="1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3200" b="1" dirty="0"/>
              <a:t>Quantitative Analysis Method Complexity</a:t>
            </a:r>
          </a:p>
        </c:rich>
      </c:tx>
      <c:layout>
        <c:manualLayout>
          <c:xMode val="edge"/>
          <c:yMode val="edge"/>
          <c:x val="0.41146829529780687"/>
          <c:y val="3.6979166014400092E-3"/>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3050242655216305"/>
          <c:y val="6.6196630900797068E-2"/>
          <c:w val="0.75734491633740508"/>
          <c:h val="0.87047287030602993"/>
        </c:manualLayout>
      </c:layout>
      <c:barChart>
        <c:barDir val="bar"/>
        <c:grouping val="clustered"/>
        <c:varyColors val="0"/>
        <c:ser>
          <c:idx val="0"/>
          <c:order val="0"/>
          <c:tx>
            <c:strRef>
              <c:f>Sheet1!$B$89</c:f>
              <c:strCache>
                <c:ptCount val="1"/>
                <c:pt idx="0">
                  <c:v>Journal Article</c:v>
                </c:pt>
              </c:strCache>
            </c:strRef>
          </c:tx>
          <c:spPr>
            <a:solidFill>
              <a:schemeClr val="tx2"/>
            </a:solidFill>
            <a:ln>
              <a:noFill/>
            </a:ln>
            <a:effectLst/>
          </c:spPr>
          <c:invertIfNegative val="0"/>
          <c:dLbls>
            <c:dLbl>
              <c:idx val="0"/>
              <c:tx>
                <c:rich>
                  <a:bodyPr/>
                  <a:lstStyle/>
                  <a:p>
                    <a:fld id="{D782DB4A-9DF7-424A-B7BD-5A388B273629}" type="CELLRANGE">
                      <a:rPr lang="en-US"/>
                      <a:pPr/>
                      <a:t>[CELLRANGE]</a:t>
                    </a:fld>
                    <a:r>
                      <a:rPr lang="en-US" baseline="0"/>
                      <a:t>, </a:t>
                    </a:r>
                    <a:fld id="{BA8CBFDE-91BF-BF4D-BE2A-6E58C325E958}"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28F3-ED48-BAAD-123E523CF26B}"/>
                </c:ext>
              </c:extLst>
            </c:dLbl>
            <c:dLbl>
              <c:idx val="1"/>
              <c:tx>
                <c:rich>
                  <a:bodyPr/>
                  <a:lstStyle/>
                  <a:p>
                    <a:fld id="{D57C2BFE-05C9-0E45-BC1D-4BC36F947D0A}" type="CELLRANGE">
                      <a:rPr lang="en-US"/>
                      <a:pPr/>
                      <a:t>[CELLRANGE]</a:t>
                    </a:fld>
                    <a:r>
                      <a:rPr lang="en-US" baseline="0"/>
                      <a:t>, </a:t>
                    </a:r>
                    <a:fld id="{C9438B0A-230F-8249-AE9D-C3AB12CE9651}"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8F3-ED48-BAAD-123E523CF26B}"/>
                </c:ext>
              </c:extLst>
            </c:dLbl>
            <c:dLbl>
              <c:idx val="2"/>
              <c:tx>
                <c:rich>
                  <a:bodyPr/>
                  <a:lstStyle/>
                  <a:p>
                    <a:fld id="{23B300F6-93C1-064A-A943-C1F911967520}" type="CELLRANGE">
                      <a:rPr lang="en-US"/>
                      <a:pPr/>
                      <a:t>[CELLRANGE]</a:t>
                    </a:fld>
                    <a:r>
                      <a:rPr lang="en-US" baseline="0"/>
                      <a:t>, </a:t>
                    </a:r>
                    <a:fld id="{E2B22836-50AB-AA4A-9EA5-0FB34F379F40}"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28F3-ED48-BAAD-123E523CF26B}"/>
                </c:ext>
              </c:extLst>
            </c:dLbl>
            <c:dLbl>
              <c:idx val="3"/>
              <c:tx>
                <c:rich>
                  <a:bodyPr/>
                  <a:lstStyle/>
                  <a:p>
                    <a:fld id="{1E228174-5EA3-964A-8BA9-712DB4C0C0CA}" type="CELLRANGE">
                      <a:rPr lang="en-US"/>
                      <a:pPr/>
                      <a:t>[CELLRANGE]</a:t>
                    </a:fld>
                    <a:r>
                      <a:rPr lang="en-US" baseline="0"/>
                      <a:t>, </a:t>
                    </a:r>
                    <a:fld id="{2FE33D87-BDA0-0B46-BD50-F0282420ECB9}"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8F3-ED48-BAAD-123E523CF26B}"/>
                </c:ext>
              </c:extLst>
            </c:dLbl>
            <c:dLbl>
              <c:idx val="4"/>
              <c:tx>
                <c:rich>
                  <a:bodyPr/>
                  <a:lstStyle/>
                  <a:p>
                    <a:fld id="{2B726158-1B90-D340-85F1-4F70162620B6}" type="CELLRANGE">
                      <a:rPr lang="en-US"/>
                      <a:pPr/>
                      <a:t>[CELLRANGE]</a:t>
                    </a:fld>
                    <a:r>
                      <a:rPr lang="en-US" baseline="0"/>
                      <a:t>, </a:t>
                    </a:r>
                    <a:fld id="{D0DD2612-E7C6-224B-B633-DE554AA6E4FD}"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28F3-ED48-BAAD-123E523CF26B}"/>
                </c:ext>
              </c:extLst>
            </c:dLbl>
            <c:dLbl>
              <c:idx val="5"/>
              <c:tx>
                <c:rich>
                  <a:bodyPr/>
                  <a:lstStyle/>
                  <a:p>
                    <a:fld id="{5B1FFE09-281B-3740-B816-47D8CB0291F6}" type="CELLRANGE">
                      <a:rPr lang="en-US"/>
                      <a:pPr/>
                      <a:t>[CELLRANGE]</a:t>
                    </a:fld>
                    <a:r>
                      <a:rPr lang="en-US" baseline="0"/>
                      <a:t>, </a:t>
                    </a:r>
                    <a:fld id="{A92E391A-9112-7D4E-AC9B-DED706E6BE5B}"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8F3-ED48-BAAD-123E523CF26B}"/>
                </c:ext>
              </c:extLst>
            </c:dLbl>
            <c:dLbl>
              <c:idx val="6"/>
              <c:tx>
                <c:rich>
                  <a:bodyPr/>
                  <a:lstStyle/>
                  <a:p>
                    <a:fld id="{03A452C2-3A47-0F41-976E-9BF43EC61600}" type="CELLRANGE">
                      <a:rPr lang="en-US"/>
                      <a:pPr/>
                      <a:t>[CELLRANGE]</a:t>
                    </a:fld>
                    <a:r>
                      <a:rPr lang="en-US" baseline="0"/>
                      <a:t>, </a:t>
                    </a:r>
                    <a:fld id="{ABC5FC3E-C8C5-8B4C-8FAE-8CE8783413AF}"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28F3-ED48-BAAD-123E523CF26B}"/>
                </c:ext>
              </c:extLst>
            </c:dLbl>
            <c:dLbl>
              <c:idx val="7"/>
              <c:tx>
                <c:rich>
                  <a:bodyPr/>
                  <a:lstStyle/>
                  <a:p>
                    <a:fld id="{26462C47-05E0-8F41-A0E3-AC3CF0C964EE}" type="CELLRANGE">
                      <a:rPr lang="en-US"/>
                      <a:pPr/>
                      <a:t>[CELLRANGE]</a:t>
                    </a:fld>
                    <a:r>
                      <a:rPr lang="en-US" baseline="0"/>
                      <a:t>, </a:t>
                    </a:r>
                    <a:fld id="{1C600A71-96A8-314F-8762-C3F507879D79}"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8F3-ED48-BAAD-123E523CF26B}"/>
                </c:ext>
              </c:extLst>
            </c:dLbl>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Sheet1!$A$90:$A$97</c:f>
              <c:strCache>
                <c:ptCount val="8"/>
                <c:pt idx="0">
                  <c:v>Descriptives 
Analyses -  Level 1</c:v>
                </c:pt>
                <c:pt idx="1">
                  <c:v>Univariate 
Analyses -  Level 2</c:v>
                </c:pt>
                <c:pt idx="2">
                  <c:v>Multivariate 
Analyses  -  Level 3</c:v>
                </c:pt>
                <c:pt idx="3">
                  <c:v>Group Membership -  Level 4</c:v>
                </c:pt>
                <c:pt idx="4">
                  <c:v>Measurement 
Technique -  Level 5</c:v>
                </c:pt>
                <c:pt idx="5">
                  <c:v>Time and/or Space -  Level 6</c:v>
                </c:pt>
                <c:pt idx="6">
                  <c:v>Multi-Directional or 
Multilevel Model  -  Level 7</c:v>
                </c:pt>
                <c:pt idx="7">
                  <c:v>Multi-Directional and
Multilevel Analyses -  Level 8</c:v>
                </c:pt>
              </c:strCache>
            </c:strRef>
          </c:cat>
          <c:val>
            <c:numRef>
              <c:f>Sheet1!$B$90:$B$97</c:f>
              <c:numCache>
                <c:formatCode>General</c:formatCode>
                <c:ptCount val="8"/>
                <c:pt idx="0">
                  <c:v>158</c:v>
                </c:pt>
                <c:pt idx="1">
                  <c:v>173</c:v>
                </c:pt>
                <c:pt idx="2">
                  <c:v>56</c:v>
                </c:pt>
                <c:pt idx="3">
                  <c:v>5</c:v>
                </c:pt>
                <c:pt idx="4">
                  <c:v>62</c:v>
                </c:pt>
                <c:pt idx="5">
                  <c:v>17</c:v>
                </c:pt>
                <c:pt idx="6">
                  <c:v>11</c:v>
                </c:pt>
                <c:pt idx="7">
                  <c:v>0</c:v>
                </c:pt>
              </c:numCache>
            </c:numRef>
          </c:val>
          <c:extLst>
            <c:ext xmlns:c15="http://schemas.microsoft.com/office/drawing/2012/chart" uri="{02D57815-91ED-43cb-92C2-25804820EDAC}">
              <c15:datalabelsRange>
                <c15:f>Sheet1!$E$90:$E$97</c15:f>
                <c15:dlblRangeCache>
                  <c:ptCount val="8"/>
                  <c:pt idx="0">
                    <c:v>60.16%</c:v>
                  </c:pt>
                  <c:pt idx="1">
                    <c:v>67.19%</c:v>
                  </c:pt>
                  <c:pt idx="2">
                    <c:v>21.88%</c:v>
                  </c:pt>
                  <c:pt idx="3">
                    <c:v>1.56%</c:v>
                  </c:pt>
                  <c:pt idx="4">
                    <c:v>23.83%</c:v>
                  </c:pt>
                  <c:pt idx="5">
                    <c:v>6.64%</c:v>
                  </c:pt>
                  <c:pt idx="6">
                    <c:v>4.29%</c:v>
                  </c:pt>
                  <c:pt idx="7">
                    <c:v>0%</c:v>
                  </c:pt>
                </c15:dlblRangeCache>
              </c15:datalabelsRange>
            </c:ext>
            <c:ext xmlns:c16="http://schemas.microsoft.com/office/drawing/2014/chart" uri="{C3380CC4-5D6E-409C-BE32-E72D297353CC}">
              <c16:uniqueId val="{00000008-28F3-ED48-BAAD-123E523CF26B}"/>
            </c:ext>
          </c:extLst>
        </c:ser>
        <c:ser>
          <c:idx val="1"/>
          <c:order val="1"/>
          <c:tx>
            <c:strRef>
              <c:f>Sheet1!$C$89</c:f>
              <c:strCache>
                <c:ptCount val="1"/>
                <c:pt idx="0">
                  <c:v>IES Funded Study</c:v>
                </c:pt>
              </c:strCache>
            </c:strRef>
          </c:tx>
          <c:spPr>
            <a:solidFill>
              <a:srgbClr val="C00000"/>
            </a:solidFill>
            <a:ln>
              <a:noFill/>
            </a:ln>
            <a:effectLst/>
          </c:spPr>
          <c:invertIfNegative val="0"/>
          <c:dLbls>
            <c:dLbl>
              <c:idx val="0"/>
              <c:tx>
                <c:rich>
                  <a:bodyPr/>
                  <a:lstStyle/>
                  <a:p>
                    <a:fld id="{821E67F0-F41A-0E46-999F-84ED88D145A9}" type="CELLRANGE">
                      <a:rPr lang="en-US"/>
                      <a:pPr/>
                      <a:t>[CELLRANGE]</a:t>
                    </a:fld>
                    <a:r>
                      <a:rPr lang="en-US" baseline="0"/>
                      <a:t>, </a:t>
                    </a:r>
                    <a:fld id="{C5EBC185-2DE9-4846-B0D0-0776069A2A02}"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8F3-ED48-BAAD-123E523CF26B}"/>
                </c:ext>
              </c:extLst>
            </c:dLbl>
            <c:dLbl>
              <c:idx val="1"/>
              <c:tx>
                <c:rich>
                  <a:bodyPr/>
                  <a:lstStyle/>
                  <a:p>
                    <a:fld id="{4E713B4E-1705-2D48-8A90-74010FB538B4}" type="CELLRANGE">
                      <a:rPr lang="en-US"/>
                      <a:pPr/>
                      <a:t>[CELLRANGE]</a:t>
                    </a:fld>
                    <a:r>
                      <a:rPr lang="en-US" baseline="0"/>
                      <a:t>, </a:t>
                    </a:r>
                    <a:fld id="{BC932264-2A40-EF43-A27C-C9EB0E65918A}"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28F3-ED48-BAAD-123E523CF26B}"/>
                </c:ext>
              </c:extLst>
            </c:dLbl>
            <c:dLbl>
              <c:idx val="2"/>
              <c:tx>
                <c:rich>
                  <a:bodyPr/>
                  <a:lstStyle/>
                  <a:p>
                    <a:fld id="{7559F3BF-7603-A147-9E51-05683CAF91FD}" type="CELLRANGE">
                      <a:rPr lang="en-US"/>
                      <a:pPr/>
                      <a:t>[CELLRANGE]</a:t>
                    </a:fld>
                    <a:r>
                      <a:rPr lang="en-US" baseline="0"/>
                      <a:t>, </a:t>
                    </a:r>
                    <a:fld id="{BD8ED599-536C-E54C-8F76-F1A94A116DBA}"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8F3-ED48-BAAD-123E523CF26B}"/>
                </c:ext>
              </c:extLst>
            </c:dLbl>
            <c:dLbl>
              <c:idx val="3"/>
              <c:tx>
                <c:rich>
                  <a:bodyPr/>
                  <a:lstStyle/>
                  <a:p>
                    <a:fld id="{88288E8C-FB9B-D14A-AAD0-6C9A057C5DB0}" type="CELLRANGE">
                      <a:rPr lang="en-US"/>
                      <a:pPr/>
                      <a:t>[CELLRANGE]</a:t>
                    </a:fld>
                    <a:r>
                      <a:rPr lang="en-US" baseline="0"/>
                      <a:t>, </a:t>
                    </a:r>
                    <a:fld id="{A0BC7985-EAC2-F64D-8DE2-32E2B0F05B04}"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28F3-ED48-BAAD-123E523CF26B}"/>
                </c:ext>
              </c:extLst>
            </c:dLbl>
            <c:dLbl>
              <c:idx val="4"/>
              <c:tx>
                <c:rich>
                  <a:bodyPr/>
                  <a:lstStyle/>
                  <a:p>
                    <a:fld id="{732437C7-AC2C-7E40-9650-571F7F74617D}" type="CELLRANGE">
                      <a:rPr lang="en-US"/>
                      <a:pPr/>
                      <a:t>[CELLRANGE]</a:t>
                    </a:fld>
                    <a:r>
                      <a:rPr lang="en-US" baseline="0"/>
                      <a:t>, </a:t>
                    </a:r>
                    <a:fld id="{9E2813CB-26BB-FD4F-A02D-29DF7BA60F4C}"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8F3-ED48-BAAD-123E523CF26B}"/>
                </c:ext>
              </c:extLst>
            </c:dLbl>
            <c:dLbl>
              <c:idx val="5"/>
              <c:tx>
                <c:rich>
                  <a:bodyPr/>
                  <a:lstStyle/>
                  <a:p>
                    <a:fld id="{742F8B79-3204-864E-9F5F-14E1F3098BFD}" type="CELLRANGE">
                      <a:rPr lang="en-US"/>
                      <a:pPr/>
                      <a:t>[CELLRANGE]</a:t>
                    </a:fld>
                    <a:r>
                      <a:rPr lang="en-US" baseline="0"/>
                      <a:t>, </a:t>
                    </a:r>
                    <a:fld id="{DFB57312-123E-574D-A03D-C5151A32ED9F}"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28F3-ED48-BAAD-123E523CF26B}"/>
                </c:ext>
              </c:extLst>
            </c:dLbl>
            <c:dLbl>
              <c:idx val="6"/>
              <c:tx>
                <c:rich>
                  <a:bodyPr/>
                  <a:lstStyle/>
                  <a:p>
                    <a:fld id="{DCD2F6CF-4632-6E4A-884D-9B289EBD58CA}" type="CELLRANGE">
                      <a:rPr lang="en-US"/>
                      <a:pPr/>
                      <a:t>[CELLRANGE]</a:t>
                    </a:fld>
                    <a:r>
                      <a:rPr lang="en-US" baseline="0"/>
                      <a:t>, </a:t>
                    </a:r>
                    <a:fld id="{65B0947E-19BD-BA4C-B594-874A2A08622C}"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8F3-ED48-BAAD-123E523CF26B}"/>
                </c:ext>
              </c:extLst>
            </c:dLbl>
            <c:dLbl>
              <c:idx val="7"/>
              <c:tx>
                <c:rich>
                  <a:bodyPr/>
                  <a:lstStyle/>
                  <a:p>
                    <a:fld id="{E557062C-61B2-F748-A896-866E30AC1565}" type="CELLRANGE">
                      <a:rPr lang="en-US"/>
                      <a:pPr/>
                      <a:t>[CELLRANGE]</a:t>
                    </a:fld>
                    <a:r>
                      <a:rPr lang="en-US" baseline="0"/>
                      <a:t>, </a:t>
                    </a:r>
                    <a:fld id="{7D5E198B-DE72-3043-9FA1-D2399A2E5E5E}"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28F3-ED48-BAAD-123E523CF26B}"/>
                </c:ext>
              </c:extLst>
            </c:dLbl>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eparator>, </c:separator>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Sheet1!$A$90:$A$97</c:f>
              <c:strCache>
                <c:ptCount val="8"/>
                <c:pt idx="0">
                  <c:v>Descriptives 
Analyses -  Level 1</c:v>
                </c:pt>
                <c:pt idx="1">
                  <c:v>Univariate 
Analyses -  Level 2</c:v>
                </c:pt>
                <c:pt idx="2">
                  <c:v>Multivariate 
Analyses  -  Level 3</c:v>
                </c:pt>
                <c:pt idx="3">
                  <c:v>Group Membership -  Level 4</c:v>
                </c:pt>
                <c:pt idx="4">
                  <c:v>Measurement 
Technique -  Level 5</c:v>
                </c:pt>
                <c:pt idx="5">
                  <c:v>Time and/or Space -  Level 6</c:v>
                </c:pt>
                <c:pt idx="6">
                  <c:v>Multi-Directional or 
Multilevel Model  -  Level 7</c:v>
                </c:pt>
                <c:pt idx="7">
                  <c:v>Multi-Directional and
Multilevel Analyses -  Level 8</c:v>
                </c:pt>
              </c:strCache>
            </c:strRef>
          </c:cat>
          <c:val>
            <c:numRef>
              <c:f>Sheet1!$C$90:$C$97</c:f>
              <c:numCache>
                <c:formatCode>General</c:formatCode>
                <c:ptCount val="8"/>
                <c:pt idx="0">
                  <c:v>59</c:v>
                </c:pt>
                <c:pt idx="1">
                  <c:v>56</c:v>
                </c:pt>
                <c:pt idx="2">
                  <c:v>93</c:v>
                </c:pt>
                <c:pt idx="3">
                  <c:v>6</c:v>
                </c:pt>
                <c:pt idx="4">
                  <c:v>48</c:v>
                </c:pt>
                <c:pt idx="5">
                  <c:v>66</c:v>
                </c:pt>
                <c:pt idx="6">
                  <c:v>199</c:v>
                </c:pt>
                <c:pt idx="7">
                  <c:v>30</c:v>
                </c:pt>
              </c:numCache>
            </c:numRef>
          </c:val>
          <c:extLst>
            <c:ext xmlns:c15="http://schemas.microsoft.com/office/drawing/2012/chart" uri="{02D57815-91ED-43cb-92C2-25804820EDAC}">
              <c15:datalabelsRange>
                <c15:f>Sheet1!$G$90:$G$97</c15:f>
                <c15:dlblRangeCache>
                  <c:ptCount val="8"/>
                  <c:pt idx="0">
                    <c:v>20%</c:v>
                  </c:pt>
                  <c:pt idx="1">
                    <c:v>18.98%</c:v>
                  </c:pt>
                  <c:pt idx="2">
                    <c:v>31.53%</c:v>
                  </c:pt>
                  <c:pt idx="3">
                    <c:v>2.03%</c:v>
                  </c:pt>
                  <c:pt idx="4">
                    <c:v>16.27%</c:v>
                  </c:pt>
                  <c:pt idx="5">
                    <c:v>22.32%</c:v>
                  </c:pt>
                  <c:pt idx="6">
                    <c:v>67.46%</c:v>
                  </c:pt>
                  <c:pt idx="7">
                    <c:v>10.17%</c:v>
                  </c:pt>
                </c15:dlblRangeCache>
              </c15:datalabelsRange>
            </c:ext>
            <c:ext xmlns:c16="http://schemas.microsoft.com/office/drawing/2014/chart" uri="{C3380CC4-5D6E-409C-BE32-E72D297353CC}">
              <c16:uniqueId val="{00000011-28F3-ED48-BAAD-123E523CF26B}"/>
            </c:ext>
          </c:extLst>
        </c:ser>
        <c:dLbls>
          <c:showLegendKey val="0"/>
          <c:showVal val="0"/>
          <c:showCatName val="0"/>
          <c:showSerName val="0"/>
          <c:showPercent val="0"/>
          <c:showBubbleSize val="0"/>
        </c:dLbls>
        <c:gapWidth val="37"/>
        <c:overlap val="-14"/>
        <c:axId val="982482079"/>
        <c:axId val="982192463"/>
      </c:barChart>
      <c:catAx>
        <c:axId val="982482079"/>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200" b="1" i="0" u="none" strike="noStrike" kern="1200" baseline="0">
                <a:solidFill>
                  <a:schemeClr val="tx1">
                    <a:lumMod val="65000"/>
                    <a:lumOff val="35000"/>
                  </a:schemeClr>
                </a:solidFill>
                <a:latin typeface="+mn-lt"/>
                <a:ea typeface="+mn-ea"/>
                <a:cs typeface="+mn-cs"/>
              </a:defRPr>
            </a:pPr>
            <a:endParaRPr lang="en-US"/>
          </a:p>
        </c:txPr>
        <c:crossAx val="982192463"/>
        <c:crosses val="autoZero"/>
        <c:auto val="1"/>
        <c:lblAlgn val="ctr"/>
        <c:lblOffset val="100"/>
        <c:noMultiLvlLbl val="0"/>
      </c:catAx>
      <c:valAx>
        <c:axId val="982192463"/>
        <c:scaling>
          <c:orientation val="minMax"/>
          <c:max val="22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600" b="1" i="0" u="none" strike="noStrike" kern="1200" baseline="0">
                <a:solidFill>
                  <a:schemeClr val="tx1">
                    <a:lumMod val="65000"/>
                    <a:lumOff val="35000"/>
                  </a:schemeClr>
                </a:solidFill>
                <a:latin typeface="+mn-lt"/>
                <a:ea typeface="+mn-ea"/>
                <a:cs typeface="+mn-cs"/>
              </a:defRPr>
            </a:pPr>
            <a:endParaRPr lang="en-US"/>
          </a:p>
        </c:txPr>
        <c:crossAx val="982482079"/>
        <c:crosses val="autoZero"/>
        <c:crossBetween val="between"/>
        <c:majorUnit val="10"/>
        <c:min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983560" y="3666386"/>
            <a:ext cx="29901356" cy="7799493"/>
          </a:xfrm>
        </p:spPr>
        <p:txBody>
          <a:bodyPr anchor="b"/>
          <a:lstStyle>
            <a:lvl1pPr algn="ctr">
              <a:defRPr sz="19600"/>
            </a:lvl1pPr>
          </a:lstStyle>
          <a:p>
            <a:r>
              <a:rPr lang="en-US"/>
              <a:t>Click to edit Master title style</a:t>
            </a:r>
            <a:endParaRPr lang="en-US" dirty="0"/>
          </a:p>
        </p:txBody>
      </p:sp>
      <p:sp>
        <p:nvSpPr>
          <p:cNvPr id="3" name="Subtitle 2"/>
          <p:cNvSpPr>
            <a:spLocks noGrp="1"/>
          </p:cNvSpPr>
          <p:nvPr>
            <p:ph type="subTitle" idx="1"/>
          </p:nvPr>
        </p:nvSpPr>
        <p:spPr>
          <a:xfrm>
            <a:off x="4983560" y="11766657"/>
            <a:ext cx="29901356" cy="5408823"/>
          </a:xfrm>
        </p:spPr>
        <p:txBody>
          <a:bodyPr/>
          <a:lstStyle>
            <a:lvl1pPr marL="0" indent="0" algn="ctr">
              <a:buNone/>
              <a:defRPr sz="7840"/>
            </a:lvl1pPr>
            <a:lvl2pPr marL="1493535" indent="0" algn="ctr">
              <a:buNone/>
              <a:defRPr sz="6533"/>
            </a:lvl2pPr>
            <a:lvl3pPr marL="2987070" indent="0" algn="ctr">
              <a:buNone/>
              <a:defRPr sz="5880"/>
            </a:lvl3pPr>
            <a:lvl4pPr marL="4480606" indent="0" algn="ctr">
              <a:buNone/>
              <a:defRPr sz="5227"/>
            </a:lvl4pPr>
            <a:lvl5pPr marL="5974141" indent="0" algn="ctr">
              <a:buNone/>
              <a:defRPr sz="5227"/>
            </a:lvl5pPr>
            <a:lvl6pPr marL="7467676" indent="0" algn="ctr">
              <a:buNone/>
              <a:defRPr sz="5227"/>
            </a:lvl6pPr>
            <a:lvl7pPr marL="8961211" indent="0" algn="ctr">
              <a:buNone/>
              <a:defRPr sz="5227"/>
            </a:lvl7pPr>
            <a:lvl8pPr marL="10454747" indent="0" algn="ctr">
              <a:buNone/>
              <a:defRPr sz="5227"/>
            </a:lvl8pPr>
            <a:lvl9pPr marL="11948282" indent="0" algn="ctr">
              <a:buNone/>
              <a:defRPr sz="522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9/23/21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58554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9/23/21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976035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530877" y="1192742"/>
            <a:ext cx="8596640" cy="1898533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40958" y="1192742"/>
            <a:ext cx="25291564" cy="189853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9/23/21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938246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9868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9/23/21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871767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20193" y="5585146"/>
            <a:ext cx="34386560" cy="9318941"/>
          </a:xfrm>
        </p:spPr>
        <p:txBody>
          <a:bodyPr anchor="b"/>
          <a:lstStyle>
            <a:lvl1pPr>
              <a:defRPr sz="19600"/>
            </a:lvl1pPr>
          </a:lstStyle>
          <a:p>
            <a:r>
              <a:rPr lang="en-US"/>
              <a:t>Click to edit Master title style</a:t>
            </a:r>
            <a:endParaRPr lang="en-US" dirty="0"/>
          </a:p>
        </p:txBody>
      </p:sp>
      <p:sp>
        <p:nvSpPr>
          <p:cNvPr id="3" name="Text Placeholder 2"/>
          <p:cNvSpPr>
            <a:spLocks noGrp="1"/>
          </p:cNvSpPr>
          <p:nvPr>
            <p:ph type="body" idx="1"/>
          </p:nvPr>
        </p:nvSpPr>
        <p:spPr>
          <a:xfrm>
            <a:off x="2720193" y="14992247"/>
            <a:ext cx="34386560" cy="4900611"/>
          </a:xfrm>
        </p:spPr>
        <p:txBody>
          <a:bodyPr/>
          <a:lstStyle>
            <a:lvl1pPr marL="0" indent="0">
              <a:buNone/>
              <a:defRPr sz="7840">
                <a:solidFill>
                  <a:schemeClr val="tx1">
                    <a:tint val="75000"/>
                  </a:schemeClr>
                </a:solidFill>
              </a:defRPr>
            </a:lvl1pPr>
            <a:lvl2pPr marL="1493535" indent="0">
              <a:buNone/>
              <a:defRPr sz="6533">
                <a:solidFill>
                  <a:schemeClr val="tx1">
                    <a:tint val="75000"/>
                  </a:schemeClr>
                </a:solidFill>
              </a:defRPr>
            </a:lvl2pPr>
            <a:lvl3pPr marL="2987070" indent="0">
              <a:buNone/>
              <a:defRPr sz="5880">
                <a:solidFill>
                  <a:schemeClr val="tx1">
                    <a:tint val="75000"/>
                  </a:schemeClr>
                </a:solidFill>
              </a:defRPr>
            </a:lvl3pPr>
            <a:lvl4pPr marL="4480606" indent="0">
              <a:buNone/>
              <a:defRPr sz="5227">
                <a:solidFill>
                  <a:schemeClr val="tx1">
                    <a:tint val="75000"/>
                  </a:schemeClr>
                </a:solidFill>
              </a:defRPr>
            </a:lvl4pPr>
            <a:lvl5pPr marL="5974141" indent="0">
              <a:buNone/>
              <a:defRPr sz="5227">
                <a:solidFill>
                  <a:schemeClr val="tx1">
                    <a:tint val="75000"/>
                  </a:schemeClr>
                </a:solidFill>
              </a:defRPr>
            </a:lvl5pPr>
            <a:lvl6pPr marL="7467676" indent="0">
              <a:buNone/>
              <a:defRPr sz="5227">
                <a:solidFill>
                  <a:schemeClr val="tx1">
                    <a:tint val="75000"/>
                  </a:schemeClr>
                </a:solidFill>
              </a:defRPr>
            </a:lvl6pPr>
            <a:lvl7pPr marL="8961211" indent="0">
              <a:buNone/>
              <a:defRPr sz="5227">
                <a:solidFill>
                  <a:schemeClr val="tx1">
                    <a:tint val="75000"/>
                  </a:schemeClr>
                </a:solidFill>
              </a:defRPr>
            </a:lvl7pPr>
            <a:lvl8pPr marL="10454747" indent="0">
              <a:buNone/>
              <a:defRPr sz="5227">
                <a:solidFill>
                  <a:schemeClr val="tx1">
                    <a:tint val="75000"/>
                  </a:schemeClr>
                </a:solidFill>
              </a:defRPr>
            </a:lvl8pPr>
            <a:lvl9pPr marL="11948282" indent="0">
              <a:buNone/>
              <a:defRPr sz="522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9/23/21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43697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40958" y="5963708"/>
            <a:ext cx="16944102" cy="14214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183415" y="5963708"/>
            <a:ext cx="16944102" cy="14214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9/23/21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0822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46150" y="1192744"/>
            <a:ext cx="34386560" cy="4330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46152" y="5491799"/>
            <a:ext cx="16866232" cy="2691446"/>
          </a:xfrm>
        </p:spPr>
        <p:txBody>
          <a:bodyPr anchor="b"/>
          <a:lstStyle>
            <a:lvl1pPr marL="0" indent="0">
              <a:buNone/>
              <a:defRPr sz="7840" b="1"/>
            </a:lvl1pPr>
            <a:lvl2pPr marL="1493535" indent="0">
              <a:buNone/>
              <a:defRPr sz="6533" b="1"/>
            </a:lvl2pPr>
            <a:lvl3pPr marL="2987070" indent="0">
              <a:buNone/>
              <a:defRPr sz="5880" b="1"/>
            </a:lvl3pPr>
            <a:lvl4pPr marL="4480606" indent="0">
              <a:buNone/>
              <a:defRPr sz="5227" b="1"/>
            </a:lvl4pPr>
            <a:lvl5pPr marL="5974141" indent="0">
              <a:buNone/>
              <a:defRPr sz="5227" b="1"/>
            </a:lvl5pPr>
            <a:lvl6pPr marL="7467676" indent="0">
              <a:buNone/>
              <a:defRPr sz="5227" b="1"/>
            </a:lvl6pPr>
            <a:lvl7pPr marL="8961211" indent="0">
              <a:buNone/>
              <a:defRPr sz="5227" b="1"/>
            </a:lvl7pPr>
            <a:lvl8pPr marL="10454747" indent="0">
              <a:buNone/>
              <a:defRPr sz="5227" b="1"/>
            </a:lvl8pPr>
            <a:lvl9pPr marL="11948282" indent="0">
              <a:buNone/>
              <a:defRPr sz="5227" b="1"/>
            </a:lvl9pPr>
          </a:lstStyle>
          <a:p>
            <a:pPr lvl="0"/>
            <a:r>
              <a:rPr lang="en-US"/>
              <a:t>Click to edit Master text styles</a:t>
            </a:r>
          </a:p>
        </p:txBody>
      </p:sp>
      <p:sp>
        <p:nvSpPr>
          <p:cNvPr id="4" name="Content Placeholder 3"/>
          <p:cNvSpPr>
            <a:spLocks noGrp="1"/>
          </p:cNvSpPr>
          <p:nvPr>
            <p:ph sz="half" idx="2"/>
          </p:nvPr>
        </p:nvSpPr>
        <p:spPr>
          <a:xfrm>
            <a:off x="2746152" y="8183245"/>
            <a:ext cx="16866232" cy="120363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183415" y="5491799"/>
            <a:ext cx="16949295" cy="2691446"/>
          </a:xfrm>
        </p:spPr>
        <p:txBody>
          <a:bodyPr anchor="b"/>
          <a:lstStyle>
            <a:lvl1pPr marL="0" indent="0">
              <a:buNone/>
              <a:defRPr sz="7840" b="1"/>
            </a:lvl1pPr>
            <a:lvl2pPr marL="1493535" indent="0">
              <a:buNone/>
              <a:defRPr sz="6533" b="1"/>
            </a:lvl2pPr>
            <a:lvl3pPr marL="2987070" indent="0">
              <a:buNone/>
              <a:defRPr sz="5880" b="1"/>
            </a:lvl3pPr>
            <a:lvl4pPr marL="4480606" indent="0">
              <a:buNone/>
              <a:defRPr sz="5227" b="1"/>
            </a:lvl4pPr>
            <a:lvl5pPr marL="5974141" indent="0">
              <a:buNone/>
              <a:defRPr sz="5227" b="1"/>
            </a:lvl5pPr>
            <a:lvl6pPr marL="7467676" indent="0">
              <a:buNone/>
              <a:defRPr sz="5227" b="1"/>
            </a:lvl6pPr>
            <a:lvl7pPr marL="8961211" indent="0">
              <a:buNone/>
              <a:defRPr sz="5227" b="1"/>
            </a:lvl7pPr>
            <a:lvl8pPr marL="10454747" indent="0">
              <a:buNone/>
              <a:defRPr sz="5227" b="1"/>
            </a:lvl8pPr>
            <a:lvl9pPr marL="11948282" indent="0">
              <a:buNone/>
              <a:defRPr sz="5227" b="1"/>
            </a:lvl9pPr>
          </a:lstStyle>
          <a:p>
            <a:pPr lvl="0"/>
            <a:r>
              <a:rPr lang="en-US"/>
              <a:t>Click to edit Master text styles</a:t>
            </a:r>
          </a:p>
        </p:txBody>
      </p:sp>
      <p:sp>
        <p:nvSpPr>
          <p:cNvPr id="6" name="Content Placeholder 5"/>
          <p:cNvSpPr>
            <a:spLocks noGrp="1"/>
          </p:cNvSpPr>
          <p:nvPr>
            <p:ph sz="quarter" idx="4"/>
          </p:nvPr>
        </p:nvSpPr>
        <p:spPr>
          <a:xfrm>
            <a:off x="20183415" y="8183245"/>
            <a:ext cx="16949295" cy="120363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9/23/21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49152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9/23/21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584028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9/23/21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29642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46152" y="1493520"/>
            <a:ext cx="12858620" cy="5227320"/>
          </a:xfrm>
        </p:spPr>
        <p:txBody>
          <a:bodyPr anchor="b"/>
          <a:lstStyle>
            <a:lvl1pPr>
              <a:defRPr sz="10453"/>
            </a:lvl1pPr>
          </a:lstStyle>
          <a:p>
            <a:r>
              <a:rPr lang="en-US"/>
              <a:t>Click to edit Master title style</a:t>
            </a:r>
            <a:endParaRPr lang="en-US" dirty="0"/>
          </a:p>
        </p:txBody>
      </p:sp>
      <p:sp>
        <p:nvSpPr>
          <p:cNvPr id="3" name="Content Placeholder 2"/>
          <p:cNvSpPr>
            <a:spLocks noGrp="1"/>
          </p:cNvSpPr>
          <p:nvPr>
            <p:ph idx="1"/>
          </p:nvPr>
        </p:nvSpPr>
        <p:spPr>
          <a:xfrm>
            <a:off x="16949295" y="3225590"/>
            <a:ext cx="20183415" cy="15920508"/>
          </a:xfrm>
        </p:spPr>
        <p:txBody>
          <a:bodyPr/>
          <a:lstStyle>
            <a:lvl1pPr>
              <a:defRPr sz="10453"/>
            </a:lvl1pPr>
            <a:lvl2pPr>
              <a:defRPr sz="9147"/>
            </a:lvl2pPr>
            <a:lvl3pPr>
              <a:defRPr sz="7840"/>
            </a:lvl3pPr>
            <a:lvl4pPr>
              <a:defRPr sz="6533"/>
            </a:lvl4pPr>
            <a:lvl5pPr>
              <a:defRPr sz="6533"/>
            </a:lvl5pPr>
            <a:lvl6pPr>
              <a:defRPr sz="6533"/>
            </a:lvl6pPr>
            <a:lvl7pPr>
              <a:defRPr sz="6533"/>
            </a:lvl7pPr>
            <a:lvl8pPr>
              <a:defRPr sz="6533"/>
            </a:lvl8pPr>
            <a:lvl9pPr>
              <a:defRPr sz="65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46152" y="6720840"/>
            <a:ext cx="12858620" cy="12451187"/>
          </a:xfrm>
        </p:spPr>
        <p:txBody>
          <a:bodyPr/>
          <a:lstStyle>
            <a:lvl1pPr marL="0" indent="0">
              <a:buNone/>
              <a:defRPr sz="5227"/>
            </a:lvl1pPr>
            <a:lvl2pPr marL="1493535" indent="0">
              <a:buNone/>
              <a:defRPr sz="4573"/>
            </a:lvl2pPr>
            <a:lvl3pPr marL="2987070" indent="0">
              <a:buNone/>
              <a:defRPr sz="3920"/>
            </a:lvl3pPr>
            <a:lvl4pPr marL="4480606" indent="0">
              <a:buNone/>
              <a:defRPr sz="3267"/>
            </a:lvl4pPr>
            <a:lvl5pPr marL="5974141" indent="0">
              <a:buNone/>
              <a:defRPr sz="3267"/>
            </a:lvl5pPr>
            <a:lvl6pPr marL="7467676" indent="0">
              <a:buNone/>
              <a:defRPr sz="3267"/>
            </a:lvl6pPr>
            <a:lvl7pPr marL="8961211" indent="0">
              <a:buNone/>
              <a:defRPr sz="3267"/>
            </a:lvl7pPr>
            <a:lvl8pPr marL="10454747" indent="0">
              <a:buNone/>
              <a:defRPr sz="3267"/>
            </a:lvl8pPr>
            <a:lvl9pPr marL="11948282" indent="0">
              <a:buNone/>
              <a:defRPr sz="326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9/23/21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6753813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46152" y="1493520"/>
            <a:ext cx="12858620" cy="5227320"/>
          </a:xfrm>
        </p:spPr>
        <p:txBody>
          <a:bodyPr anchor="b"/>
          <a:lstStyle>
            <a:lvl1pPr>
              <a:defRPr sz="10453"/>
            </a:lvl1pPr>
          </a:lstStyle>
          <a:p>
            <a:r>
              <a:rPr lang="en-US"/>
              <a:t>Click to edit Master title style</a:t>
            </a:r>
            <a:endParaRPr lang="en-US" dirty="0"/>
          </a:p>
        </p:txBody>
      </p:sp>
      <p:sp>
        <p:nvSpPr>
          <p:cNvPr id="3" name="Picture Placeholder 2"/>
          <p:cNvSpPr>
            <a:spLocks noGrp="1" noChangeAspect="1"/>
          </p:cNvSpPr>
          <p:nvPr>
            <p:ph type="pic" idx="1"/>
          </p:nvPr>
        </p:nvSpPr>
        <p:spPr>
          <a:xfrm>
            <a:off x="16949295" y="3225590"/>
            <a:ext cx="20183415" cy="15920508"/>
          </a:xfrm>
        </p:spPr>
        <p:txBody>
          <a:bodyPr anchor="t"/>
          <a:lstStyle>
            <a:lvl1pPr marL="0" indent="0">
              <a:buNone/>
              <a:defRPr sz="10453"/>
            </a:lvl1pPr>
            <a:lvl2pPr marL="1493535" indent="0">
              <a:buNone/>
              <a:defRPr sz="9147"/>
            </a:lvl2pPr>
            <a:lvl3pPr marL="2987070" indent="0">
              <a:buNone/>
              <a:defRPr sz="7840"/>
            </a:lvl3pPr>
            <a:lvl4pPr marL="4480606" indent="0">
              <a:buNone/>
              <a:defRPr sz="6533"/>
            </a:lvl4pPr>
            <a:lvl5pPr marL="5974141" indent="0">
              <a:buNone/>
              <a:defRPr sz="6533"/>
            </a:lvl5pPr>
            <a:lvl6pPr marL="7467676" indent="0">
              <a:buNone/>
              <a:defRPr sz="6533"/>
            </a:lvl6pPr>
            <a:lvl7pPr marL="8961211" indent="0">
              <a:buNone/>
              <a:defRPr sz="6533"/>
            </a:lvl7pPr>
            <a:lvl8pPr marL="10454747" indent="0">
              <a:buNone/>
              <a:defRPr sz="6533"/>
            </a:lvl8pPr>
            <a:lvl9pPr marL="11948282" indent="0">
              <a:buNone/>
              <a:defRPr sz="6533"/>
            </a:lvl9pPr>
          </a:lstStyle>
          <a:p>
            <a:r>
              <a:rPr lang="en-US"/>
              <a:t>Click icon to add picture</a:t>
            </a:r>
            <a:endParaRPr lang="en-US" dirty="0"/>
          </a:p>
        </p:txBody>
      </p:sp>
      <p:sp>
        <p:nvSpPr>
          <p:cNvPr id="4" name="Text Placeholder 3"/>
          <p:cNvSpPr>
            <a:spLocks noGrp="1"/>
          </p:cNvSpPr>
          <p:nvPr>
            <p:ph type="body" sz="half" idx="2"/>
          </p:nvPr>
        </p:nvSpPr>
        <p:spPr>
          <a:xfrm>
            <a:off x="2746152" y="6720840"/>
            <a:ext cx="12858620" cy="12451187"/>
          </a:xfrm>
        </p:spPr>
        <p:txBody>
          <a:bodyPr/>
          <a:lstStyle>
            <a:lvl1pPr marL="0" indent="0">
              <a:buNone/>
              <a:defRPr sz="5227"/>
            </a:lvl1pPr>
            <a:lvl2pPr marL="1493535" indent="0">
              <a:buNone/>
              <a:defRPr sz="4573"/>
            </a:lvl2pPr>
            <a:lvl3pPr marL="2987070" indent="0">
              <a:buNone/>
              <a:defRPr sz="3920"/>
            </a:lvl3pPr>
            <a:lvl4pPr marL="4480606" indent="0">
              <a:buNone/>
              <a:defRPr sz="3267"/>
            </a:lvl4pPr>
            <a:lvl5pPr marL="5974141" indent="0">
              <a:buNone/>
              <a:defRPr sz="3267"/>
            </a:lvl5pPr>
            <a:lvl6pPr marL="7467676" indent="0">
              <a:buNone/>
              <a:defRPr sz="3267"/>
            </a:lvl6pPr>
            <a:lvl7pPr marL="8961211" indent="0">
              <a:buNone/>
              <a:defRPr sz="3267"/>
            </a:lvl7pPr>
            <a:lvl8pPr marL="10454747" indent="0">
              <a:buNone/>
              <a:defRPr sz="3267"/>
            </a:lvl8pPr>
            <a:lvl9pPr marL="11948282" indent="0">
              <a:buNone/>
              <a:defRPr sz="326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9/23/21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05128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0958" y="1192744"/>
            <a:ext cx="34386560" cy="4330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40958" y="5963708"/>
            <a:ext cx="34386560" cy="1421437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0958" y="20764078"/>
            <a:ext cx="8970407" cy="1192742"/>
          </a:xfrm>
          <a:prstGeom prst="rect">
            <a:avLst/>
          </a:prstGeom>
        </p:spPr>
        <p:txBody>
          <a:bodyPr vert="horz" lIns="91440" tIns="45720" rIns="91440" bIns="45720" rtlCol="0" anchor="ctr"/>
          <a:lstStyle>
            <a:lvl1pPr algn="l">
              <a:defRPr sz="3920">
                <a:solidFill>
                  <a:schemeClr val="tx1">
                    <a:tint val="75000"/>
                  </a:schemeClr>
                </a:solidFill>
              </a:defRPr>
            </a:lvl1pPr>
          </a:lstStyle>
          <a:p>
            <a:fld id="{C764DE79-268F-4C1A-8933-263129D2AF90}" type="datetimeFigureOut">
              <a:rPr lang="en-US" smtClean="0"/>
              <a:t>9/23/21</a:t>
            </a:fld>
            <a:endParaRPr lang="en-US" dirty="0"/>
          </a:p>
        </p:txBody>
      </p:sp>
      <p:sp>
        <p:nvSpPr>
          <p:cNvPr id="5" name="Footer Placeholder 4"/>
          <p:cNvSpPr>
            <a:spLocks noGrp="1"/>
          </p:cNvSpPr>
          <p:nvPr>
            <p:ph type="ftr" sz="quarter" idx="3"/>
          </p:nvPr>
        </p:nvSpPr>
        <p:spPr>
          <a:xfrm>
            <a:off x="13206433" y="20764078"/>
            <a:ext cx="13455610" cy="1192742"/>
          </a:xfrm>
          <a:prstGeom prst="rect">
            <a:avLst/>
          </a:prstGeom>
        </p:spPr>
        <p:txBody>
          <a:bodyPr vert="horz" lIns="91440" tIns="45720" rIns="91440" bIns="45720" rtlCol="0" anchor="ctr"/>
          <a:lstStyle>
            <a:lvl1pPr algn="ctr">
              <a:defRPr sz="392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8157110" y="20764078"/>
            <a:ext cx="8970407" cy="1192742"/>
          </a:xfrm>
          <a:prstGeom prst="rect">
            <a:avLst/>
          </a:prstGeom>
        </p:spPr>
        <p:txBody>
          <a:bodyPr vert="horz" lIns="91440" tIns="45720" rIns="91440" bIns="45720" rtlCol="0" anchor="ctr"/>
          <a:lstStyle>
            <a:lvl1pPr algn="r">
              <a:defRPr sz="3920">
                <a:solidFill>
                  <a:schemeClr val="tx1">
                    <a:tint val="75000"/>
                  </a:schemeClr>
                </a:solidFill>
              </a:defRPr>
            </a:lvl1pPr>
          </a:lstStyle>
          <a:p>
            <a:fld id="{48F63A3B-78C7-47BE-AE5E-E10140E04643}" type="slidenum">
              <a:rPr lang="en-US" smtClean="0"/>
              <a:t>‹#›</a:t>
            </a:fld>
            <a:endParaRPr lang="en-US" dirty="0"/>
          </a:p>
        </p:txBody>
      </p:sp>
      <p:pic>
        <p:nvPicPr>
          <p:cNvPr id="7" name="Picture 6">
            <a:extLst>
              <a:ext uri="{FF2B5EF4-FFF2-40B4-BE49-F238E27FC236}">
                <a16:creationId xmlns:a16="http://schemas.microsoft.com/office/drawing/2014/main" id="{A548E9F6-CC49-4C0B-A1DC-C35D821087D1}"/>
              </a:ext>
            </a:extLst>
          </p:cNvPr>
          <p:cNvPicPr>
            <a:picLocks noChangeAspect="1"/>
          </p:cNvPicPr>
          <p:nvPr userDrawn="1"/>
        </p:nvPicPr>
        <p:blipFill>
          <a:blip r:embed="rId14"/>
          <a:srcRect/>
          <a:stretch/>
        </p:blipFill>
        <p:spPr>
          <a:xfrm>
            <a:off x="0" y="0"/>
            <a:ext cx="39868475" cy="22402800"/>
          </a:xfrm>
          <a:prstGeom prst="rect">
            <a:avLst/>
          </a:prstGeom>
        </p:spPr>
      </p:pic>
    </p:spTree>
    <p:extLst>
      <p:ext uri="{BB962C8B-B14F-4D97-AF65-F5344CB8AC3E}">
        <p14:creationId xmlns:p14="http://schemas.microsoft.com/office/powerpoint/2010/main" val="2051632846"/>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Lst>
  <p:txStyles>
    <p:titleStyle>
      <a:lvl1pPr algn="l" defTabSz="2987070" rtl="0" eaLnBrk="1" latinLnBrk="0" hangingPunct="1">
        <a:lnSpc>
          <a:spcPct val="90000"/>
        </a:lnSpc>
        <a:spcBef>
          <a:spcPct val="0"/>
        </a:spcBef>
        <a:buNone/>
        <a:defRPr sz="14373" kern="1200">
          <a:solidFill>
            <a:schemeClr val="tx1"/>
          </a:solidFill>
          <a:latin typeface="+mj-lt"/>
          <a:ea typeface="+mj-ea"/>
          <a:cs typeface="+mj-cs"/>
        </a:defRPr>
      </a:lvl1pPr>
    </p:titleStyle>
    <p:bodyStyle>
      <a:lvl1pPr marL="746768" indent="-746768" algn="l" defTabSz="2987070" rtl="0" eaLnBrk="1" latinLnBrk="0" hangingPunct="1">
        <a:lnSpc>
          <a:spcPct val="90000"/>
        </a:lnSpc>
        <a:spcBef>
          <a:spcPts val="3267"/>
        </a:spcBef>
        <a:buFont typeface="Arial" panose="020B0604020202020204" pitchFamily="34" charset="0"/>
        <a:buChar char="•"/>
        <a:defRPr sz="9147" kern="1200">
          <a:solidFill>
            <a:schemeClr val="tx1"/>
          </a:solidFill>
          <a:latin typeface="+mn-lt"/>
          <a:ea typeface="+mn-ea"/>
          <a:cs typeface="+mn-cs"/>
        </a:defRPr>
      </a:lvl1pPr>
      <a:lvl2pPr marL="2240303" indent="-746768" algn="l" defTabSz="2987070" rtl="0" eaLnBrk="1" latinLnBrk="0" hangingPunct="1">
        <a:lnSpc>
          <a:spcPct val="90000"/>
        </a:lnSpc>
        <a:spcBef>
          <a:spcPts val="1633"/>
        </a:spcBef>
        <a:buFont typeface="Arial" panose="020B0604020202020204" pitchFamily="34" charset="0"/>
        <a:buChar char="•"/>
        <a:defRPr sz="7840" kern="1200">
          <a:solidFill>
            <a:schemeClr val="tx1"/>
          </a:solidFill>
          <a:latin typeface="+mn-lt"/>
          <a:ea typeface="+mn-ea"/>
          <a:cs typeface="+mn-cs"/>
        </a:defRPr>
      </a:lvl2pPr>
      <a:lvl3pPr marL="3733838" indent="-746768" algn="l" defTabSz="2987070" rtl="0" eaLnBrk="1" latinLnBrk="0" hangingPunct="1">
        <a:lnSpc>
          <a:spcPct val="90000"/>
        </a:lnSpc>
        <a:spcBef>
          <a:spcPts val="1633"/>
        </a:spcBef>
        <a:buFont typeface="Arial" panose="020B0604020202020204" pitchFamily="34" charset="0"/>
        <a:buChar char="•"/>
        <a:defRPr sz="6533" kern="1200">
          <a:solidFill>
            <a:schemeClr val="tx1"/>
          </a:solidFill>
          <a:latin typeface="+mn-lt"/>
          <a:ea typeface="+mn-ea"/>
          <a:cs typeface="+mn-cs"/>
        </a:defRPr>
      </a:lvl3pPr>
      <a:lvl4pPr marL="5227373"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4pPr>
      <a:lvl5pPr marL="6720909"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5pPr>
      <a:lvl6pPr marL="8214444"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6pPr>
      <a:lvl7pPr marL="9707979"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7pPr>
      <a:lvl8pPr marL="11201514"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8pPr>
      <a:lvl9pPr marL="12695050" indent="-746768" algn="l" defTabSz="2987070" rtl="0" eaLnBrk="1" latinLnBrk="0" hangingPunct="1">
        <a:lnSpc>
          <a:spcPct val="90000"/>
        </a:lnSpc>
        <a:spcBef>
          <a:spcPts val="1633"/>
        </a:spcBef>
        <a:buFont typeface="Arial" panose="020B0604020202020204" pitchFamily="34" charset="0"/>
        <a:buChar char="•"/>
        <a:defRPr sz="5880" kern="1200">
          <a:solidFill>
            <a:schemeClr val="tx1"/>
          </a:solidFill>
          <a:latin typeface="+mn-lt"/>
          <a:ea typeface="+mn-ea"/>
          <a:cs typeface="+mn-cs"/>
        </a:defRPr>
      </a:lvl9pPr>
    </p:bodyStyle>
    <p:otherStyle>
      <a:defPPr>
        <a:defRPr lang="en-US"/>
      </a:defPPr>
      <a:lvl1pPr marL="0" algn="l" defTabSz="2987070" rtl="0" eaLnBrk="1" latinLnBrk="0" hangingPunct="1">
        <a:defRPr sz="5880" kern="1200">
          <a:solidFill>
            <a:schemeClr val="tx1"/>
          </a:solidFill>
          <a:latin typeface="+mn-lt"/>
          <a:ea typeface="+mn-ea"/>
          <a:cs typeface="+mn-cs"/>
        </a:defRPr>
      </a:lvl1pPr>
      <a:lvl2pPr marL="1493535" algn="l" defTabSz="2987070" rtl="0" eaLnBrk="1" latinLnBrk="0" hangingPunct="1">
        <a:defRPr sz="5880" kern="1200">
          <a:solidFill>
            <a:schemeClr val="tx1"/>
          </a:solidFill>
          <a:latin typeface="+mn-lt"/>
          <a:ea typeface="+mn-ea"/>
          <a:cs typeface="+mn-cs"/>
        </a:defRPr>
      </a:lvl2pPr>
      <a:lvl3pPr marL="2987070" algn="l" defTabSz="2987070" rtl="0" eaLnBrk="1" latinLnBrk="0" hangingPunct="1">
        <a:defRPr sz="5880" kern="1200">
          <a:solidFill>
            <a:schemeClr val="tx1"/>
          </a:solidFill>
          <a:latin typeface="+mn-lt"/>
          <a:ea typeface="+mn-ea"/>
          <a:cs typeface="+mn-cs"/>
        </a:defRPr>
      </a:lvl3pPr>
      <a:lvl4pPr marL="4480606" algn="l" defTabSz="2987070" rtl="0" eaLnBrk="1" latinLnBrk="0" hangingPunct="1">
        <a:defRPr sz="5880" kern="1200">
          <a:solidFill>
            <a:schemeClr val="tx1"/>
          </a:solidFill>
          <a:latin typeface="+mn-lt"/>
          <a:ea typeface="+mn-ea"/>
          <a:cs typeface="+mn-cs"/>
        </a:defRPr>
      </a:lvl4pPr>
      <a:lvl5pPr marL="5974141" algn="l" defTabSz="2987070" rtl="0" eaLnBrk="1" latinLnBrk="0" hangingPunct="1">
        <a:defRPr sz="5880" kern="1200">
          <a:solidFill>
            <a:schemeClr val="tx1"/>
          </a:solidFill>
          <a:latin typeface="+mn-lt"/>
          <a:ea typeface="+mn-ea"/>
          <a:cs typeface="+mn-cs"/>
        </a:defRPr>
      </a:lvl5pPr>
      <a:lvl6pPr marL="7467676" algn="l" defTabSz="2987070" rtl="0" eaLnBrk="1" latinLnBrk="0" hangingPunct="1">
        <a:defRPr sz="5880" kern="1200">
          <a:solidFill>
            <a:schemeClr val="tx1"/>
          </a:solidFill>
          <a:latin typeface="+mn-lt"/>
          <a:ea typeface="+mn-ea"/>
          <a:cs typeface="+mn-cs"/>
        </a:defRPr>
      </a:lvl6pPr>
      <a:lvl7pPr marL="8961211" algn="l" defTabSz="2987070" rtl="0" eaLnBrk="1" latinLnBrk="0" hangingPunct="1">
        <a:defRPr sz="5880" kern="1200">
          <a:solidFill>
            <a:schemeClr val="tx1"/>
          </a:solidFill>
          <a:latin typeface="+mn-lt"/>
          <a:ea typeface="+mn-ea"/>
          <a:cs typeface="+mn-cs"/>
        </a:defRPr>
      </a:lvl7pPr>
      <a:lvl8pPr marL="10454747" algn="l" defTabSz="2987070" rtl="0" eaLnBrk="1" latinLnBrk="0" hangingPunct="1">
        <a:defRPr sz="5880" kern="1200">
          <a:solidFill>
            <a:schemeClr val="tx1"/>
          </a:solidFill>
          <a:latin typeface="+mn-lt"/>
          <a:ea typeface="+mn-ea"/>
          <a:cs typeface="+mn-cs"/>
        </a:defRPr>
      </a:lvl8pPr>
      <a:lvl9pPr marL="11948282" algn="l" defTabSz="2987070" rtl="0" eaLnBrk="1" latinLnBrk="0" hangingPunct="1">
        <a:defRPr sz="58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ies.ed.gov/funding/pdf/2021_84305A.pdf" TargetMode="External"/><Relationship Id="rId7" Type="http://schemas.openxmlformats.org/officeDocument/2006/relationships/image" Target="../media/image2.png"/><Relationship Id="rId2" Type="http://schemas.openxmlformats.org/officeDocument/2006/relationships/hyperlink" Target="https://ies.ed.gov/pdf/CommonGuidelines.pdf" TargetMode="External"/><Relationship Id="rId1" Type="http://schemas.openxmlformats.org/officeDocument/2006/relationships/slideLayout" Target="../slideLayouts/slideLayout12.xml"/><Relationship Id="rId6" Type="http://schemas.openxmlformats.org/officeDocument/2006/relationships/chart" Target="../charts/chart1.xml"/><Relationship Id="rId11" Type="http://schemas.openxmlformats.org/officeDocument/2006/relationships/chart" Target="../charts/chart2.xml"/><Relationship Id="rId5" Type="http://schemas.openxmlformats.org/officeDocument/2006/relationships/hyperlink" Target="https://doi:10.5296/jei.v2i2.9316" TargetMode="External"/><Relationship Id="rId10" Type="http://schemas.openxmlformats.org/officeDocument/2006/relationships/image" Target="../media/image5.png"/><Relationship Id="rId4" Type="http://schemas.openxmlformats.org/officeDocument/2006/relationships/hyperlink" Target="https://doi.org/10.1371/journal.pmed.1000097" TargetMode="Externa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80CEB67-5D13-D745-B94C-7A94D27A26C0}"/>
              </a:ext>
            </a:extLst>
          </p:cNvPr>
          <p:cNvGraphicFramePr>
            <a:graphicFrameLocks noGrp="1"/>
          </p:cNvGraphicFramePr>
          <p:nvPr>
            <p:extLst>
              <p:ext uri="{D42A27DB-BD31-4B8C-83A1-F6EECF244321}">
                <p14:modId xmlns:p14="http://schemas.microsoft.com/office/powerpoint/2010/main" val="247042442"/>
              </p:ext>
            </p:extLst>
          </p:nvPr>
        </p:nvGraphicFramePr>
        <p:xfrm>
          <a:off x="179630" y="3410084"/>
          <a:ext cx="7164145" cy="7556754"/>
        </p:xfrm>
        <a:graphic>
          <a:graphicData uri="http://schemas.openxmlformats.org/drawingml/2006/table">
            <a:tbl>
              <a:tblPr firstRow="1" bandRow="1">
                <a:effectLst/>
                <a:tableStyleId>{2D5ABB26-0587-4C30-8999-92F81FD0307C}</a:tableStyleId>
              </a:tblPr>
              <a:tblGrid>
                <a:gridCol w="7164145">
                  <a:extLst>
                    <a:ext uri="{9D8B030D-6E8A-4147-A177-3AD203B41FA5}">
                      <a16:colId xmlns:a16="http://schemas.microsoft.com/office/drawing/2014/main" val="20000"/>
                    </a:ext>
                  </a:extLst>
                </a:gridCol>
              </a:tblGrid>
              <a:tr h="563419">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200" b="1" spc="100" baseline="0" dirty="0">
                          <a:solidFill>
                            <a:schemeClr val="bg1"/>
                          </a:solidFill>
                          <a:latin typeface="Arial" charset="0"/>
                          <a:ea typeface="Arial" charset="0"/>
                          <a:cs typeface="Arial" charset="0"/>
                        </a:rPr>
                        <a:t>Introduction</a:t>
                      </a:r>
                    </a:p>
                  </a:txBody>
                  <a:tcPr marL="149352" marR="149352" marT="93345" marB="93345">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4537451">
                <a:tc>
                  <a:txBody>
                    <a:bodyPr/>
                    <a:lstStyle/>
                    <a:p>
                      <a:pPr marL="457200" indent="-457200" rtl="0">
                        <a:buFont typeface="Arial" panose="020B0604020202020204" pitchFamily="34" charset="0"/>
                        <a:buChar char="•"/>
                      </a:pPr>
                      <a:r>
                        <a:rPr lang="en-US" sz="2400" b="0" i="0" u="none" strike="noStrike" kern="1200" dirty="0">
                          <a:solidFill>
                            <a:schemeClr val="tx1"/>
                          </a:solidFill>
                          <a:effectLst/>
                          <a:latin typeface="+mn-lt"/>
                          <a:ea typeface="+mn-ea"/>
                          <a:cs typeface="+mn-cs"/>
                        </a:rPr>
                        <a:t>Educational research involving mixed methods (MM) provides valuable contextual information that may be missing from traditional quantitative research in education. </a:t>
                      </a:r>
                    </a:p>
                    <a:p>
                      <a:pPr marL="457200" indent="-457200" rtl="0">
                        <a:buFont typeface="Arial" panose="020B0604020202020204" pitchFamily="34" charset="0"/>
                        <a:buChar char="•"/>
                      </a:pPr>
                      <a:endParaRPr lang="en-US" sz="2400" b="0" i="0" u="none" strike="noStrike" kern="1200" dirty="0">
                        <a:solidFill>
                          <a:schemeClr val="tx1"/>
                        </a:solidFill>
                        <a:effectLst/>
                        <a:latin typeface="+mn-lt"/>
                        <a:ea typeface="+mn-ea"/>
                        <a:cs typeface="+mn-cs"/>
                      </a:endParaRPr>
                    </a:p>
                    <a:p>
                      <a:pPr marL="457200" indent="-457200" rtl="0">
                        <a:buFont typeface="Arial" panose="020B0604020202020204" pitchFamily="34" charset="0"/>
                        <a:buChar char="•"/>
                      </a:pPr>
                      <a:r>
                        <a:rPr lang="en-US" sz="2400" b="0" i="0" u="none" strike="noStrike" kern="1200" dirty="0">
                          <a:solidFill>
                            <a:schemeClr val="tx1"/>
                          </a:solidFill>
                          <a:effectLst/>
                          <a:latin typeface="+mn-lt"/>
                          <a:ea typeface="+mn-ea"/>
                          <a:cs typeface="+mn-cs"/>
                        </a:rPr>
                        <a:t>While encouraged by IES, the </a:t>
                      </a:r>
                      <a:r>
                        <a:rPr lang="en-US" sz="2400" b="0" i="1" u="none" strike="noStrike" kern="1200" dirty="0">
                          <a:solidFill>
                            <a:schemeClr val="tx1"/>
                          </a:solidFill>
                          <a:effectLst/>
                          <a:latin typeface="+mn-lt"/>
                          <a:ea typeface="+mn-ea"/>
                          <a:cs typeface="+mn-cs"/>
                        </a:rPr>
                        <a:t>Common Guidelines for Education Research and Development</a:t>
                      </a:r>
                      <a:r>
                        <a:rPr lang="en-US" sz="2400" b="0" i="0" u="none" strike="noStrike" kern="1200" dirty="0">
                          <a:solidFill>
                            <a:schemeClr val="tx1"/>
                          </a:solidFill>
                          <a:effectLst/>
                          <a:latin typeface="+mn-lt"/>
                          <a:ea typeface="+mn-ea"/>
                          <a:cs typeface="+mn-cs"/>
                        </a:rPr>
                        <a:t> (Institute for Education Sciences; IES et al., 2013) does not contain any reference to the use of (IES et al., 2020). </a:t>
                      </a:r>
                    </a:p>
                    <a:p>
                      <a:pPr marL="457200" indent="-457200" rtl="0">
                        <a:buFont typeface="Arial" panose="020B0604020202020204" pitchFamily="34" charset="0"/>
                        <a:buChar char="•"/>
                      </a:pPr>
                      <a:endParaRPr lang="en-US" sz="2400" b="0" i="0" u="none" strike="noStrike" kern="1200" dirty="0">
                        <a:solidFill>
                          <a:schemeClr val="tx1"/>
                        </a:solidFill>
                        <a:effectLst/>
                        <a:latin typeface="+mn-lt"/>
                        <a:ea typeface="+mn-ea"/>
                        <a:cs typeface="+mn-cs"/>
                      </a:endParaRPr>
                    </a:p>
                    <a:p>
                      <a:pPr marL="457200" indent="-457200" rtl="0">
                        <a:buFont typeface="Arial" panose="020B0604020202020204" pitchFamily="34" charset="0"/>
                        <a:buChar char="•"/>
                      </a:pPr>
                      <a:r>
                        <a:rPr lang="en-US" sz="2400" b="0" i="0" u="none" strike="noStrike" kern="1200" dirty="0">
                          <a:solidFill>
                            <a:srgbClr val="FF0000"/>
                          </a:solidFill>
                          <a:effectLst/>
                          <a:latin typeface="+mn-lt"/>
                          <a:ea typeface="+mn-ea"/>
                          <a:cs typeface="+mn-cs"/>
                        </a:rPr>
                        <a:t>If either the quantitative (QUAN) or qualitative (QUAL) methods used within MM educational research lack rigor, then:</a:t>
                      </a:r>
                    </a:p>
                    <a:p>
                      <a:pPr marL="1950735" lvl="1" indent="-457200" rtl="0">
                        <a:buFont typeface="+mj-lt"/>
                        <a:buAutoNum type="arabicPeriod"/>
                      </a:pPr>
                      <a:r>
                        <a:rPr lang="en-US" sz="2400" b="0" i="0" u="none" strike="noStrike" kern="1200" dirty="0">
                          <a:solidFill>
                            <a:srgbClr val="FF0000"/>
                          </a:solidFill>
                          <a:effectLst/>
                          <a:latin typeface="+mn-lt"/>
                          <a:ea typeface="+mn-ea"/>
                          <a:cs typeface="+mn-cs"/>
                        </a:rPr>
                        <a:t>That research is not only less likely to receive funding by the IES</a:t>
                      </a:r>
                    </a:p>
                    <a:p>
                      <a:pPr marL="1950735" lvl="1" indent="-457200" rtl="0">
                        <a:buFont typeface="+mj-lt"/>
                        <a:buAutoNum type="arabicPeriod"/>
                      </a:pPr>
                      <a:r>
                        <a:rPr lang="en-US" sz="2400" b="0" i="0" u="none" strike="noStrike" kern="1200" dirty="0">
                          <a:solidFill>
                            <a:srgbClr val="FF0000"/>
                          </a:solidFill>
                          <a:effectLst/>
                          <a:latin typeface="+mn-lt"/>
                          <a:ea typeface="+mn-ea"/>
                          <a:cs typeface="+mn-cs"/>
                        </a:rPr>
                        <a:t>It raises concerns of the quality of MM research in the field of education. </a:t>
                      </a:r>
                    </a:p>
                  </a:txBody>
                  <a:tcPr marL="149352" marR="149352" marT="149352" marB="149352">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6" name="Table 5">
            <a:extLst>
              <a:ext uri="{FF2B5EF4-FFF2-40B4-BE49-F238E27FC236}">
                <a16:creationId xmlns:a16="http://schemas.microsoft.com/office/drawing/2014/main" id="{4AF9A610-B743-A14A-A1EB-933C8C477387}"/>
              </a:ext>
            </a:extLst>
          </p:cNvPr>
          <p:cNvGraphicFramePr>
            <a:graphicFrameLocks noGrp="1"/>
          </p:cNvGraphicFramePr>
          <p:nvPr>
            <p:extLst>
              <p:ext uri="{D42A27DB-BD31-4B8C-83A1-F6EECF244321}">
                <p14:modId xmlns:p14="http://schemas.microsoft.com/office/powerpoint/2010/main" val="602341303"/>
              </p:ext>
            </p:extLst>
          </p:nvPr>
        </p:nvGraphicFramePr>
        <p:xfrm>
          <a:off x="19130710" y="13896046"/>
          <a:ext cx="11312069" cy="4225531"/>
        </p:xfrm>
        <a:graphic>
          <a:graphicData uri="http://schemas.openxmlformats.org/drawingml/2006/table">
            <a:tbl>
              <a:tblPr firstRow="1" bandRow="1">
                <a:effectLst/>
                <a:tableStyleId>{2D5ABB26-0587-4C30-8999-92F81FD0307C}</a:tableStyleId>
              </a:tblPr>
              <a:tblGrid>
                <a:gridCol w="11312069">
                  <a:extLst>
                    <a:ext uri="{9D8B030D-6E8A-4147-A177-3AD203B41FA5}">
                      <a16:colId xmlns:a16="http://schemas.microsoft.com/office/drawing/2014/main" val="20000"/>
                    </a:ext>
                  </a:extLst>
                </a:gridCol>
              </a:tblGrid>
              <a:tr h="863904">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200" b="1" kern="1200" spc="100" baseline="0" dirty="0">
                          <a:solidFill>
                            <a:schemeClr val="bg1"/>
                          </a:solidFill>
                          <a:latin typeface="Arial" charset="0"/>
                          <a:ea typeface="Arial" charset="0"/>
                          <a:cs typeface="Arial" charset="0"/>
                        </a:rPr>
                        <a:t>Discussion &amp; Limitations</a:t>
                      </a:r>
                    </a:p>
                  </a:txBody>
                  <a:tcPr marL="149352" marR="149352" marT="93345" marB="93345">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3361627">
                <a:tc>
                  <a:txBody>
                    <a:bodyPr/>
                    <a:lstStyle/>
                    <a:p>
                      <a:pPr marL="457200" indent="-457200">
                        <a:spcAft>
                          <a:spcPts val="3000"/>
                        </a:spcAft>
                        <a:buFont typeface="Arial" panose="020B0604020202020204" pitchFamily="34" charset="0"/>
                        <a:buChar char="•"/>
                      </a:pPr>
                      <a:r>
                        <a:rPr lang="en-US" sz="2400" i="0" dirty="0">
                          <a:latin typeface="+mn-lt"/>
                          <a:ea typeface="Times New Roman" charset="0"/>
                          <a:cs typeface="Times New Roman" charset="0"/>
                        </a:rPr>
                        <a:t>The underreporting of descriptive statistics is not too concerning as it is most likely understood that descriptive statistics will be included.</a:t>
                      </a:r>
                    </a:p>
                    <a:p>
                      <a:pPr marL="457200" indent="-457200">
                        <a:spcAft>
                          <a:spcPts val="3000"/>
                        </a:spcAft>
                        <a:buFont typeface="Arial" panose="020B0604020202020204" pitchFamily="34" charset="0"/>
                        <a:buChar char="•"/>
                      </a:pPr>
                      <a:r>
                        <a:rPr lang="en-US" sz="2400" i="0" dirty="0">
                          <a:latin typeface="+mn-lt"/>
                          <a:ea typeface="Times New Roman" charset="0"/>
                          <a:cs typeface="Times New Roman" charset="0"/>
                        </a:rPr>
                        <a:t>The underreporting of QUAL methods is of greater concern as it speaks to the lack of emphasis on the value of QUAL methods.</a:t>
                      </a:r>
                    </a:p>
                  </a:txBody>
                  <a:tcPr marL="149352" marR="149352" marT="149352" marB="149352">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7" name="Table 6">
            <a:extLst>
              <a:ext uri="{FF2B5EF4-FFF2-40B4-BE49-F238E27FC236}">
                <a16:creationId xmlns:a16="http://schemas.microsoft.com/office/drawing/2014/main" id="{749486CC-0EBB-0B47-AAD8-87C5E18B7CA2}"/>
              </a:ext>
            </a:extLst>
          </p:cNvPr>
          <p:cNvGraphicFramePr>
            <a:graphicFrameLocks noGrp="1"/>
          </p:cNvGraphicFramePr>
          <p:nvPr>
            <p:extLst>
              <p:ext uri="{D42A27DB-BD31-4B8C-83A1-F6EECF244321}">
                <p14:modId xmlns:p14="http://schemas.microsoft.com/office/powerpoint/2010/main" val="403100608"/>
              </p:ext>
            </p:extLst>
          </p:nvPr>
        </p:nvGraphicFramePr>
        <p:xfrm>
          <a:off x="228156" y="15333319"/>
          <a:ext cx="18708444" cy="6124194"/>
        </p:xfrm>
        <a:graphic>
          <a:graphicData uri="http://schemas.openxmlformats.org/drawingml/2006/table">
            <a:tbl>
              <a:tblPr firstRow="1" bandRow="1">
                <a:effectLst/>
                <a:tableStyleId>{2D5ABB26-0587-4C30-8999-92F81FD0307C}</a:tableStyleId>
              </a:tblPr>
              <a:tblGrid>
                <a:gridCol w="18708444">
                  <a:extLst>
                    <a:ext uri="{9D8B030D-6E8A-4147-A177-3AD203B41FA5}">
                      <a16:colId xmlns:a16="http://schemas.microsoft.com/office/drawing/2014/main" val="20000"/>
                    </a:ext>
                  </a:extLst>
                </a:gridCol>
              </a:tblGrid>
              <a:tr h="652622">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200" b="1" kern="1200" spc="100" baseline="0" dirty="0">
                          <a:solidFill>
                            <a:schemeClr val="bg1"/>
                          </a:solidFill>
                          <a:latin typeface="Arial" charset="0"/>
                          <a:ea typeface="Arial" charset="0"/>
                          <a:cs typeface="Arial" charset="0"/>
                        </a:rPr>
                        <a:t>Results</a:t>
                      </a:r>
                    </a:p>
                  </a:txBody>
                  <a:tcPr marL="149352" marR="149352" marT="93345" marB="93345">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5274075">
                <a:tc>
                  <a:txBody>
                    <a:bodyPr/>
                    <a:lstStyle/>
                    <a:p>
                      <a:pPr>
                        <a:lnSpc>
                          <a:spcPct val="100000"/>
                        </a:lnSpc>
                        <a:spcAft>
                          <a:spcPts val="3000"/>
                        </a:spcAft>
                      </a:pPr>
                      <a:r>
                        <a:rPr lang="en-US" sz="2400" b="0" i="0" kern="1200" dirty="0">
                          <a:solidFill>
                            <a:schemeClr val="tx1"/>
                          </a:solidFill>
                          <a:effectLst/>
                          <a:latin typeface="+mn-lt"/>
                          <a:ea typeface="+mn-ea"/>
                          <a:cs typeface="+mn-cs"/>
                        </a:rPr>
                        <a:t>Among the journal articles in the sample of studies, 91.41% (</a:t>
                      </a:r>
                      <a:r>
                        <a:rPr lang="en-US" sz="2400" b="0" i="1" kern="1200" dirty="0">
                          <a:solidFill>
                            <a:schemeClr val="tx1"/>
                          </a:solidFill>
                          <a:effectLst/>
                          <a:latin typeface="+mn-lt"/>
                          <a:ea typeface="+mn-ea"/>
                          <a:cs typeface="+mn-cs"/>
                        </a:rPr>
                        <a:t>N</a:t>
                      </a:r>
                      <a:r>
                        <a:rPr lang="en-US" sz="2400" b="0" i="0" kern="1200" dirty="0">
                          <a:solidFill>
                            <a:schemeClr val="tx1"/>
                          </a:solidFill>
                          <a:effectLst/>
                          <a:latin typeface="+mn-lt"/>
                          <a:ea typeface="+mn-ea"/>
                          <a:cs typeface="+mn-cs"/>
                        </a:rPr>
                        <a:t> = 234 articles) reported a process of QUAL coding or analysis whereas the research funded by IES only 13.22% (</a:t>
                      </a:r>
                      <a:r>
                        <a:rPr lang="en-US" sz="2400" b="0" i="1" kern="1200" dirty="0">
                          <a:solidFill>
                            <a:schemeClr val="tx1"/>
                          </a:solidFill>
                          <a:effectLst/>
                          <a:latin typeface="+mn-lt"/>
                          <a:ea typeface="+mn-ea"/>
                          <a:cs typeface="+mn-cs"/>
                        </a:rPr>
                        <a:t>N</a:t>
                      </a:r>
                      <a:r>
                        <a:rPr lang="en-US" sz="2400" b="0" i="0" kern="1200" dirty="0">
                          <a:solidFill>
                            <a:schemeClr val="tx1"/>
                          </a:solidFill>
                          <a:effectLst/>
                          <a:latin typeface="+mn-lt"/>
                          <a:ea typeface="+mn-ea"/>
                          <a:cs typeface="+mn-cs"/>
                        </a:rPr>
                        <a:t> = 39 documents) disclosed a type of QUAL analysis. This represents a significant difference, where </a:t>
                      </a:r>
                      <a:r>
                        <a:rPr lang="el-GR" sz="2400" b="0" i="1" kern="1200" dirty="0">
                          <a:solidFill>
                            <a:schemeClr val="tx1"/>
                          </a:solidFill>
                          <a:effectLst/>
                          <a:latin typeface="+mn-lt"/>
                          <a:ea typeface="+mn-ea"/>
                          <a:cs typeface="+mn-cs"/>
                        </a:rPr>
                        <a:t>χ</a:t>
                      </a:r>
                      <a:r>
                        <a:rPr lang="el-GR" sz="2400" b="0" i="0" kern="1200" baseline="30000" dirty="0">
                          <a:solidFill>
                            <a:schemeClr val="tx1"/>
                          </a:solidFill>
                          <a:effectLst/>
                          <a:latin typeface="+mn-lt"/>
                          <a:ea typeface="+mn-ea"/>
                          <a:cs typeface="+mn-cs"/>
                        </a:rPr>
                        <a:t>2</a:t>
                      </a:r>
                      <a:r>
                        <a:rPr lang="el-GR" sz="2400" b="0" i="0" kern="1200" dirty="0">
                          <a:solidFill>
                            <a:schemeClr val="tx1"/>
                          </a:solidFill>
                          <a:effectLst/>
                          <a:latin typeface="+mn-lt"/>
                          <a:ea typeface="+mn-ea"/>
                          <a:cs typeface="+mn-cs"/>
                        </a:rPr>
                        <a:t>(1)= 335.17, </a:t>
                      </a:r>
                      <a:r>
                        <a:rPr lang="en-US" sz="2400" b="0" i="1" kern="1200" dirty="0">
                          <a:solidFill>
                            <a:schemeClr val="tx1"/>
                          </a:solidFill>
                          <a:effectLst/>
                          <a:latin typeface="+mn-lt"/>
                          <a:ea typeface="+mn-ea"/>
                          <a:cs typeface="+mn-cs"/>
                        </a:rPr>
                        <a:t>p</a:t>
                      </a:r>
                      <a:r>
                        <a:rPr lang="en-US" sz="2400" b="0" i="0" kern="1200" dirty="0">
                          <a:solidFill>
                            <a:schemeClr val="tx1"/>
                          </a:solidFill>
                          <a:effectLst/>
                          <a:latin typeface="+mn-lt"/>
                          <a:ea typeface="+mn-ea"/>
                          <a:cs typeface="+mn-cs"/>
                        </a:rPr>
                        <a:t> &lt; .05. </a:t>
                      </a:r>
                    </a:p>
                    <a:p>
                      <a:pPr>
                        <a:lnSpc>
                          <a:spcPct val="100000"/>
                        </a:lnSpc>
                        <a:spcAft>
                          <a:spcPts val="3000"/>
                        </a:spcAft>
                      </a:pPr>
                      <a:r>
                        <a:rPr lang="en-US" sz="2400" b="0" i="0" kern="1200" dirty="0">
                          <a:solidFill>
                            <a:schemeClr val="tx1"/>
                          </a:solidFill>
                          <a:effectLst/>
                          <a:latin typeface="+mn-lt"/>
                          <a:ea typeface="+mn-ea"/>
                          <a:cs typeface="+mn-cs"/>
                        </a:rPr>
                        <a:t>Non-IES funded research identified a QUAL data analysis method significantly more than IES funded studies. This is exemplified in journal articles that used deductive methods from complexity level 1 significantly more (</a:t>
                      </a:r>
                      <a:r>
                        <a:rPr lang="el-GR" sz="2400" b="0" i="1" kern="1200" dirty="0">
                          <a:solidFill>
                            <a:schemeClr val="tx1"/>
                          </a:solidFill>
                          <a:effectLst/>
                          <a:latin typeface="+mn-lt"/>
                          <a:ea typeface="+mn-ea"/>
                          <a:cs typeface="+mn-cs"/>
                        </a:rPr>
                        <a:t>χ</a:t>
                      </a:r>
                      <a:r>
                        <a:rPr lang="el-GR" sz="2400" b="0" i="0" kern="1200" baseline="30000" dirty="0">
                          <a:solidFill>
                            <a:schemeClr val="tx1"/>
                          </a:solidFill>
                          <a:effectLst/>
                          <a:latin typeface="+mn-lt"/>
                          <a:ea typeface="+mn-ea"/>
                          <a:cs typeface="+mn-cs"/>
                        </a:rPr>
                        <a:t>2</a:t>
                      </a:r>
                      <a:r>
                        <a:rPr lang="el-GR" sz="2400" b="0" i="0" kern="1200" dirty="0">
                          <a:solidFill>
                            <a:schemeClr val="tx1"/>
                          </a:solidFill>
                          <a:effectLst/>
                          <a:latin typeface="+mn-lt"/>
                          <a:ea typeface="+mn-ea"/>
                          <a:cs typeface="+mn-cs"/>
                        </a:rPr>
                        <a:t>(1)= </a:t>
                      </a:r>
                      <a:r>
                        <a:rPr lang="en-US" sz="2400" b="0" i="0" kern="1200" dirty="0">
                          <a:solidFill>
                            <a:schemeClr val="tx1"/>
                          </a:solidFill>
                          <a:effectLst/>
                          <a:latin typeface="+mn-lt"/>
                          <a:ea typeface="+mn-ea"/>
                          <a:cs typeface="+mn-cs"/>
                        </a:rPr>
                        <a:t>56.69</a:t>
                      </a:r>
                      <a:r>
                        <a:rPr lang="el-GR" sz="2400" b="0" i="0" kern="1200" dirty="0">
                          <a:solidFill>
                            <a:schemeClr val="tx1"/>
                          </a:solidFill>
                          <a:effectLst/>
                          <a:latin typeface="+mn-lt"/>
                          <a:ea typeface="+mn-ea"/>
                          <a:cs typeface="+mn-cs"/>
                        </a:rPr>
                        <a:t>, </a:t>
                      </a:r>
                      <a:r>
                        <a:rPr lang="en-US" sz="2400" b="0" i="1" kern="1200" dirty="0">
                          <a:solidFill>
                            <a:schemeClr val="tx1"/>
                          </a:solidFill>
                          <a:effectLst/>
                          <a:latin typeface="+mn-lt"/>
                          <a:ea typeface="+mn-ea"/>
                          <a:cs typeface="+mn-cs"/>
                        </a:rPr>
                        <a:t>p</a:t>
                      </a:r>
                      <a:r>
                        <a:rPr lang="en-US" sz="2400" b="0" i="0" kern="1200" dirty="0">
                          <a:solidFill>
                            <a:schemeClr val="tx1"/>
                          </a:solidFill>
                          <a:effectLst/>
                          <a:latin typeface="+mn-lt"/>
                          <a:ea typeface="+mn-ea"/>
                          <a:cs typeface="+mn-cs"/>
                        </a:rPr>
                        <a:t> &lt; .05), along with the medial analyses of level 2 (</a:t>
                      </a:r>
                      <a:r>
                        <a:rPr lang="el-GR" sz="2400" b="0" i="1" kern="1200" dirty="0">
                          <a:solidFill>
                            <a:schemeClr val="tx1"/>
                          </a:solidFill>
                          <a:effectLst/>
                          <a:latin typeface="+mn-lt"/>
                          <a:ea typeface="+mn-ea"/>
                          <a:cs typeface="+mn-cs"/>
                        </a:rPr>
                        <a:t>χ</a:t>
                      </a:r>
                      <a:r>
                        <a:rPr lang="el-GR" sz="2400" b="0" i="0" kern="1200" baseline="30000" dirty="0">
                          <a:solidFill>
                            <a:schemeClr val="tx1"/>
                          </a:solidFill>
                          <a:effectLst/>
                          <a:latin typeface="+mn-lt"/>
                          <a:ea typeface="+mn-ea"/>
                          <a:cs typeface="+mn-cs"/>
                        </a:rPr>
                        <a:t>2</a:t>
                      </a:r>
                      <a:r>
                        <a:rPr lang="el-GR" sz="2400" b="0" i="0" kern="1200" dirty="0">
                          <a:solidFill>
                            <a:schemeClr val="tx1"/>
                          </a:solidFill>
                          <a:effectLst/>
                          <a:latin typeface="+mn-lt"/>
                          <a:ea typeface="+mn-ea"/>
                          <a:cs typeface="+mn-cs"/>
                        </a:rPr>
                        <a:t>(1)= </a:t>
                      </a:r>
                      <a:r>
                        <a:rPr lang="en-US" sz="2400" b="0" i="0" kern="1200" dirty="0">
                          <a:solidFill>
                            <a:schemeClr val="tx1"/>
                          </a:solidFill>
                          <a:effectLst/>
                          <a:latin typeface="+mn-lt"/>
                          <a:ea typeface="+mn-ea"/>
                          <a:cs typeface="+mn-cs"/>
                        </a:rPr>
                        <a:t>123.11</a:t>
                      </a:r>
                      <a:r>
                        <a:rPr lang="el-GR" sz="2400" b="0" i="0" kern="1200" dirty="0">
                          <a:solidFill>
                            <a:schemeClr val="tx1"/>
                          </a:solidFill>
                          <a:effectLst/>
                          <a:latin typeface="+mn-lt"/>
                          <a:ea typeface="+mn-ea"/>
                          <a:cs typeface="+mn-cs"/>
                        </a:rPr>
                        <a:t>, </a:t>
                      </a:r>
                      <a:r>
                        <a:rPr lang="en-US" sz="2400" b="0" i="1" kern="1200" dirty="0">
                          <a:solidFill>
                            <a:schemeClr val="tx1"/>
                          </a:solidFill>
                          <a:effectLst/>
                          <a:latin typeface="+mn-lt"/>
                          <a:ea typeface="+mn-ea"/>
                          <a:cs typeface="+mn-cs"/>
                        </a:rPr>
                        <a:t>p</a:t>
                      </a:r>
                      <a:r>
                        <a:rPr lang="en-US" sz="2400" b="0" i="0" kern="1200" dirty="0">
                          <a:solidFill>
                            <a:schemeClr val="tx1"/>
                          </a:solidFill>
                          <a:effectLst/>
                          <a:latin typeface="+mn-lt"/>
                          <a:ea typeface="+mn-ea"/>
                          <a:cs typeface="+mn-cs"/>
                        </a:rPr>
                        <a:t> &lt; .05), and inductive-leaning methods in complexity level 3 (</a:t>
                      </a:r>
                      <a:r>
                        <a:rPr lang="el-GR" sz="2400" b="0" i="0" kern="1200" dirty="0">
                          <a:solidFill>
                            <a:schemeClr val="tx1"/>
                          </a:solidFill>
                          <a:effectLst/>
                          <a:latin typeface="+mn-lt"/>
                          <a:ea typeface="+mn-ea"/>
                          <a:cs typeface="+mn-cs"/>
                        </a:rPr>
                        <a:t>χ</a:t>
                      </a:r>
                      <a:r>
                        <a:rPr lang="el-GR" sz="2400" b="0" i="0" kern="1200" baseline="30000" dirty="0">
                          <a:solidFill>
                            <a:schemeClr val="tx1"/>
                          </a:solidFill>
                          <a:effectLst/>
                          <a:latin typeface="+mn-lt"/>
                          <a:ea typeface="+mn-ea"/>
                          <a:cs typeface="+mn-cs"/>
                        </a:rPr>
                        <a:t>2</a:t>
                      </a:r>
                      <a:r>
                        <a:rPr lang="el-GR" sz="2400" b="0" i="0" kern="1200" dirty="0">
                          <a:solidFill>
                            <a:schemeClr val="tx1"/>
                          </a:solidFill>
                          <a:effectLst/>
                          <a:latin typeface="+mn-lt"/>
                          <a:ea typeface="+mn-ea"/>
                          <a:cs typeface="+mn-cs"/>
                        </a:rPr>
                        <a:t>(1)= </a:t>
                      </a:r>
                      <a:r>
                        <a:rPr lang="en-US" sz="2400" b="0" i="0" kern="1200" dirty="0">
                          <a:solidFill>
                            <a:schemeClr val="tx1"/>
                          </a:solidFill>
                          <a:effectLst/>
                          <a:latin typeface="+mn-lt"/>
                          <a:ea typeface="+mn-ea"/>
                          <a:cs typeface="+mn-cs"/>
                        </a:rPr>
                        <a:t>212.89</a:t>
                      </a:r>
                      <a:r>
                        <a:rPr lang="el-GR" sz="2400" b="0" i="0" kern="1200" dirty="0">
                          <a:solidFill>
                            <a:schemeClr val="tx1"/>
                          </a:solidFill>
                          <a:effectLst/>
                          <a:latin typeface="+mn-lt"/>
                          <a:ea typeface="+mn-ea"/>
                          <a:cs typeface="+mn-cs"/>
                        </a:rPr>
                        <a:t>, </a:t>
                      </a:r>
                      <a:r>
                        <a:rPr lang="en-US" sz="2400" b="0" i="1" kern="1200" dirty="0">
                          <a:solidFill>
                            <a:schemeClr val="tx1"/>
                          </a:solidFill>
                          <a:effectLst/>
                          <a:latin typeface="+mn-lt"/>
                          <a:ea typeface="+mn-ea"/>
                          <a:cs typeface="+mn-cs"/>
                        </a:rPr>
                        <a:t>p</a:t>
                      </a:r>
                      <a:r>
                        <a:rPr lang="en-US" sz="2400" b="0" i="0" kern="1200" dirty="0">
                          <a:solidFill>
                            <a:schemeClr val="tx1"/>
                          </a:solidFill>
                          <a:effectLst/>
                          <a:latin typeface="+mn-lt"/>
                          <a:ea typeface="+mn-ea"/>
                          <a:cs typeface="+mn-cs"/>
                        </a:rPr>
                        <a:t> &lt; .05). </a:t>
                      </a:r>
                    </a:p>
                    <a:p>
                      <a:pPr>
                        <a:lnSpc>
                          <a:spcPct val="100000"/>
                        </a:lnSpc>
                        <a:spcAft>
                          <a:spcPts val="3000"/>
                        </a:spcAft>
                      </a:pPr>
                      <a:r>
                        <a:rPr lang="en-US" sz="2400" b="0" i="0" kern="1200" dirty="0">
                          <a:solidFill>
                            <a:schemeClr val="tx1"/>
                          </a:solidFill>
                          <a:effectLst/>
                          <a:latin typeface="+mn-lt"/>
                          <a:ea typeface="+mn-ea"/>
                          <a:cs typeface="+mn-cs"/>
                        </a:rPr>
                        <a:t>All educational journal articles and IES funded studies reported at least one method of QUAN analysis. The studies funded by IES utilized multivariate analyses (</a:t>
                      </a:r>
                      <a:r>
                        <a:rPr lang="el-GR" sz="2400" b="0" i="1" kern="1200" dirty="0">
                          <a:solidFill>
                            <a:schemeClr val="tx1"/>
                          </a:solidFill>
                          <a:effectLst/>
                          <a:latin typeface="+mn-lt"/>
                          <a:ea typeface="+mn-ea"/>
                          <a:cs typeface="+mn-cs"/>
                        </a:rPr>
                        <a:t>χ</a:t>
                      </a:r>
                      <a:r>
                        <a:rPr lang="el-GR" sz="2400" b="0" i="0" kern="1200" baseline="30000" dirty="0">
                          <a:solidFill>
                            <a:schemeClr val="tx1"/>
                          </a:solidFill>
                          <a:effectLst/>
                          <a:latin typeface="+mn-lt"/>
                          <a:ea typeface="+mn-ea"/>
                          <a:cs typeface="+mn-cs"/>
                        </a:rPr>
                        <a:t>2</a:t>
                      </a:r>
                      <a:r>
                        <a:rPr lang="el-GR" sz="2400" b="0" i="0" kern="1200" dirty="0">
                          <a:solidFill>
                            <a:schemeClr val="tx1"/>
                          </a:solidFill>
                          <a:effectLst/>
                          <a:latin typeface="+mn-lt"/>
                          <a:ea typeface="+mn-ea"/>
                          <a:cs typeface="+mn-cs"/>
                        </a:rPr>
                        <a:t>(1)= </a:t>
                      </a:r>
                      <a:r>
                        <a:rPr lang="en-US" sz="2400" b="0" i="0" kern="1200" dirty="0">
                          <a:solidFill>
                            <a:schemeClr val="tx1"/>
                          </a:solidFill>
                          <a:effectLst/>
                          <a:latin typeface="+mn-lt"/>
                          <a:ea typeface="+mn-ea"/>
                          <a:cs typeface="+mn-cs"/>
                        </a:rPr>
                        <a:t>6.47</a:t>
                      </a:r>
                      <a:r>
                        <a:rPr lang="el-GR" sz="2400" b="0" i="0" kern="1200" dirty="0">
                          <a:solidFill>
                            <a:schemeClr val="tx1"/>
                          </a:solidFill>
                          <a:effectLst/>
                          <a:latin typeface="+mn-lt"/>
                          <a:ea typeface="+mn-ea"/>
                          <a:cs typeface="+mn-cs"/>
                        </a:rPr>
                        <a:t>, </a:t>
                      </a:r>
                      <a:r>
                        <a:rPr lang="en-US" sz="2400" b="0" i="1" kern="1200" dirty="0">
                          <a:solidFill>
                            <a:schemeClr val="tx1"/>
                          </a:solidFill>
                          <a:effectLst/>
                          <a:latin typeface="+mn-lt"/>
                          <a:ea typeface="+mn-ea"/>
                          <a:cs typeface="+mn-cs"/>
                        </a:rPr>
                        <a:t>p</a:t>
                      </a:r>
                      <a:r>
                        <a:rPr lang="en-US" sz="2400" b="0" i="0" kern="1200" dirty="0">
                          <a:solidFill>
                            <a:schemeClr val="tx1"/>
                          </a:solidFill>
                          <a:effectLst/>
                          <a:latin typeface="+mn-lt"/>
                          <a:ea typeface="+mn-ea"/>
                          <a:cs typeface="+mn-cs"/>
                        </a:rPr>
                        <a:t> &lt; .05), analyses of time and/or space (</a:t>
                      </a:r>
                      <a:r>
                        <a:rPr lang="el-GR" sz="2400" b="0" i="1" kern="1200" dirty="0">
                          <a:solidFill>
                            <a:schemeClr val="tx1"/>
                          </a:solidFill>
                          <a:effectLst/>
                          <a:latin typeface="+mn-lt"/>
                          <a:ea typeface="+mn-ea"/>
                          <a:cs typeface="+mn-cs"/>
                        </a:rPr>
                        <a:t>χ</a:t>
                      </a:r>
                      <a:r>
                        <a:rPr lang="el-GR" sz="2400" b="0" i="0" kern="1200" baseline="30000" dirty="0">
                          <a:solidFill>
                            <a:schemeClr val="tx1"/>
                          </a:solidFill>
                          <a:effectLst/>
                          <a:latin typeface="+mn-lt"/>
                          <a:ea typeface="+mn-ea"/>
                          <a:cs typeface="+mn-cs"/>
                        </a:rPr>
                        <a:t>2</a:t>
                      </a:r>
                      <a:r>
                        <a:rPr lang="el-GR" sz="2400" b="0" i="0" kern="1200" dirty="0">
                          <a:solidFill>
                            <a:schemeClr val="tx1"/>
                          </a:solidFill>
                          <a:effectLst/>
                          <a:latin typeface="+mn-lt"/>
                          <a:ea typeface="+mn-ea"/>
                          <a:cs typeface="+mn-cs"/>
                        </a:rPr>
                        <a:t>(1)= </a:t>
                      </a:r>
                      <a:r>
                        <a:rPr lang="en-US" sz="2400" b="0" i="0" kern="1200" dirty="0">
                          <a:solidFill>
                            <a:schemeClr val="tx1"/>
                          </a:solidFill>
                          <a:effectLst/>
                          <a:latin typeface="+mn-lt"/>
                          <a:ea typeface="+mn-ea"/>
                          <a:cs typeface="+mn-cs"/>
                        </a:rPr>
                        <a:t>26.51</a:t>
                      </a:r>
                      <a:r>
                        <a:rPr lang="el-GR" sz="2400" b="0" i="0" kern="1200" dirty="0">
                          <a:solidFill>
                            <a:schemeClr val="tx1"/>
                          </a:solidFill>
                          <a:effectLst/>
                          <a:latin typeface="+mn-lt"/>
                          <a:ea typeface="+mn-ea"/>
                          <a:cs typeface="+mn-cs"/>
                        </a:rPr>
                        <a:t>, </a:t>
                      </a:r>
                      <a:r>
                        <a:rPr lang="en-US" sz="2400" b="0" i="1" kern="1200" dirty="0">
                          <a:solidFill>
                            <a:schemeClr val="tx1"/>
                          </a:solidFill>
                          <a:effectLst/>
                          <a:latin typeface="+mn-lt"/>
                          <a:ea typeface="+mn-ea"/>
                          <a:cs typeface="+mn-cs"/>
                        </a:rPr>
                        <a:t>p</a:t>
                      </a:r>
                      <a:r>
                        <a:rPr lang="en-US" sz="2400" b="0" i="0" kern="1200" dirty="0">
                          <a:solidFill>
                            <a:schemeClr val="tx1"/>
                          </a:solidFill>
                          <a:effectLst/>
                          <a:latin typeface="+mn-lt"/>
                          <a:ea typeface="+mn-ea"/>
                          <a:cs typeface="+mn-cs"/>
                        </a:rPr>
                        <a:t> &lt; .05), multi-directional </a:t>
                      </a:r>
                      <a:r>
                        <a:rPr lang="en-US" sz="2400" b="0" i="1" u="none" kern="1200" dirty="0">
                          <a:solidFill>
                            <a:schemeClr val="tx1"/>
                          </a:solidFill>
                          <a:effectLst/>
                          <a:latin typeface="+mn-lt"/>
                          <a:ea typeface="+mn-ea"/>
                          <a:cs typeface="+mn-cs"/>
                        </a:rPr>
                        <a:t>or</a:t>
                      </a:r>
                      <a:r>
                        <a:rPr lang="en-US" sz="2400" b="0" i="0" kern="1200" dirty="0">
                          <a:solidFill>
                            <a:schemeClr val="tx1"/>
                          </a:solidFill>
                          <a:effectLst/>
                          <a:latin typeface="+mn-lt"/>
                          <a:ea typeface="+mn-ea"/>
                          <a:cs typeface="+mn-cs"/>
                        </a:rPr>
                        <a:t> multilevel models (</a:t>
                      </a:r>
                      <a:r>
                        <a:rPr lang="el-GR" sz="2400" b="0" i="1" kern="1200" dirty="0">
                          <a:solidFill>
                            <a:schemeClr val="tx1"/>
                          </a:solidFill>
                          <a:effectLst/>
                          <a:latin typeface="+mn-lt"/>
                          <a:ea typeface="+mn-ea"/>
                          <a:cs typeface="+mn-cs"/>
                        </a:rPr>
                        <a:t>χ</a:t>
                      </a:r>
                      <a:r>
                        <a:rPr lang="el-GR" sz="2400" b="0" i="0" kern="1200" baseline="30000" dirty="0">
                          <a:solidFill>
                            <a:schemeClr val="tx1"/>
                          </a:solidFill>
                          <a:effectLst/>
                          <a:latin typeface="+mn-lt"/>
                          <a:ea typeface="+mn-ea"/>
                          <a:cs typeface="+mn-cs"/>
                        </a:rPr>
                        <a:t>2</a:t>
                      </a:r>
                      <a:r>
                        <a:rPr lang="el-GR" sz="2400" b="0" i="0" kern="1200" dirty="0">
                          <a:solidFill>
                            <a:schemeClr val="tx1"/>
                          </a:solidFill>
                          <a:effectLst/>
                          <a:latin typeface="+mn-lt"/>
                          <a:ea typeface="+mn-ea"/>
                          <a:cs typeface="+mn-cs"/>
                        </a:rPr>
                        <a:t>(1)=</a:t>
                      </a:r>
                      <a:r>
                        <a:rPr lang="en-US" sz="2400" b="0" i="0" kern="1200" dirty="0">
                          <a:solidFill>
                            <a:schemeClr val="tx1"/>
                          </a:solidFill>
                          <a:effectLst/>
                          <a:latin typeface="+mn-lt"/>
                          <a:ea typeface="+mn-ea"/>
                          <a:cs typeface="+mn-cs"/>
                        </a:rPr>
                        <a:t> 231.81</a:t>
                      </a:r>
                      <a:r>
                        <a:rPr lang="el-GR" sz="2400" b="0" i="0" kern="1200" dirty="0">
                          <a:solidFill>
                            <a:schemeClr val="tx1"/>
                          </a:solidFill>
                          <a:effectLst/>
                          <a:latin typeface="+mn-lt"/>
                          <a:ea typeface="+mn-ea"/>
                          <a:cs typeface="+mn-cs"/>
                        </a:rPr>
                        <a:t>, </a:t>
                      </a:r>
                      <a:r>
                        <a:rPr lang="en-US" sz="2400" b="0" i="1" kern="1200" dirty="0">
                          <a:solidFill>
                            <a:schemeClr val="tx1"/>
                          </a:solidFill>
                          <a:effectLst/>
                          <a:latin typeface="+mn-lt"/>
                          <a:ea typeface="+mn-ea"/>
                          <a:cs typeface="+mn-cs"/>
                        </a:rPr>
                        <a:t>p</a:t>
                      </a:r>
                      <a:r>
                        <a:rPr lang="en-US" sz="2400" b="0" i="0" kern="1200" dirty="0">
                          <a:solidFill>
                            <a:schemeClr val="tx1"/>
                          </a:solidFill>
                          <a:effectLst/>
                          <a:latin typeface="+mn-lt"/>
                          <a:ea typeface="+mn-ea"/>
                          <a:cs typeface="+mn-cs"/>
                        </a:rPr>
                        <a:t> &lt; .05), and multidirectional </a:t>
                      </a:r>
                      <a:r>
                        <a:rPr lang="en-US" sz="2400" b="0" i="1" u="none" kern="1200" dirty="0">
                          <a:solidFill>
                            <a:schemeClr val="tx1"/>
                          </a:solidFill>
                          <a:effectLst/>
                          <a:latin typeface="+mn-lt"/>
                          <a:ea typeface="+mn-ea"/>
                          <a:cs typeface="+mn-cs"/>
                        </a:rPr>
                        <a:t>and</a:t>
                      </a:r>
                      <a:r>
                        <a:rPr lang="en-US" sz="2400" b="0" i="0" kern="1200" dirty="0">
                          <a:solidFill>
                            <a:schemeClr val="tx1"/>
                          </a:solidFill>
                          <a:effectLst/>
                          <a:latin typeface="+mn-lt"/>
                          <a:ea typeface="+mn-ea"/>
                          <a:cs typeface="+mn-cs"/>
                        </a:rPr>
                        <a:t> multilevel modeling (</a:t>
                      </a:r>
                      <a:r>
                        <a:rPr lang="el-GR" sz="2400" b="0" i="1" kern="1200" dirty="0">
                          <a:solidFill>
                            <a:schemeClr val="tx1"/>
                          </a:solidFill>
                          <a:effectLst/>
                          <a:latin typeface="+mn-lt"/>
                          <a:ea typeface="+mn-ea"/>
                          <a:cs typeface="+mn-cs"/>
                        </a:rPr>
                        <a:t>χ</a:t>
                      </a:r>
                      <a:r>
                        <a:rPr lang="el-GR" sz="2400" b="0" i="0" kern="1200" baseline="30000" dirty="0">
                          <a:solidFill>
                            <a:schemeClr val="tx1"/>
                          </a:solidFill>
                          <a:effectLst/>
                          <a:latin typeface="+mn-lt"/>
                          <a:ea typeface="+mn-ea"/>
                          <a:cs typeface="+mn-cs"/>
                        </a:rPr>
                        <a:t>2</a:t>
                      </a:r>
                      <a:r>
                        <a:rPr lang="el-GR" sz="2400" b="0" i="0" kern="1200" dirty="0">
                          <a:solidFill>
                            <a:schemeClr val="tx1"/>
                          </a:solidFill>
                          <a:effectLst/>
                          <a:latin typeface="+mn-lt"/>
                          <a:ea typeface="+mn-ea"/>
                          <a:cs typeface="+mn-cs"/>
                        </a:rPr>
                        <a:t>(1)= </a:t>
                      </a:r>
                      <a:r>
                        <a:rPr lang="en-US" sz="2400" b="0" i="0" kern="1200" dirty="0">
                          <a:solidFill>
                            <a:schemeClr val="tx1"/>
                          </a:solidFill>
                          <a:effectLst/>
                          <a:latin typeface="+mn-lt"/>
                          <a:ea typeface="+mn-ea"/>
                          <a:cs typeface="+mn-cs"/>
                        </a:rPr>
                        <a:t>27.53</a:t>
                      </a:r>
                      <a:r>
                        <a:rPr lang="el-GR" sz="2400" b="0" i="0" kern="1200" dirty="0">
                          <a:solidFill>
                            <a:schemeClr val="tx1"/>
                          </a:solidFill>
                          <a:effectLst/>
                          <a:latin typeface="+mn-lt"/>
                          <a:ea typeface="+mn-ea"/>
                          <a:cs typeface="+mn-cs"/>
                        </a:rPr>
                        <a:t>, </a:t>
                      </a:r>
                      <a:r>
                        <a:rPr lang="en-US" sz="2400" b="0" i="1" kern="1200" dirty="0">
                          <a:solidFill>
                            <a:schemeClr val="tx1"/>
                          </a:solidFill>
                          <a:effectLst/>
                          <a:latin typeface="+mn-lt"/>
                          <a:ea typeface="+mn-ea"/>
                          <a:cs typeface="+mn-cs"/>
                        </a:rPr>
                        <a:t>p</a:t>
                      </a:r>
                      <a:r>
                        <a:rPr lang="en-US" sz="2400" b="0" i="0" kern="1200" dirty="0">
                          <a:solidFill>
                            <a:schemeClr val="tx1"/>
                          </a:solidFill>
                          <a:effectLst/>
                          <a:latin typeface="+mn-lt"/>
                          <a:ea typeface="+mn-ea"/>
                          <a:cs typeface="+mn-cs"/>
                        </a:rPr>
                        <a:t> &lt; .05) significantly more than non-IES funded journal articles. Journal articles implemented descriptive analyses (</a:t>
                      </a:r>
                      <a:r>
                        <a:rPr lang="el-GR" sz="2400" b="0" i="1" kern="1200" dirty="0">
                          <a:solidFill>
                            <a:schemeClr val="tx1"/>
                          </a:solidFill>
                          <a:effectLst/>
                          <a:latin typeface="+mn-lt"/>
                          <a:ea typeface="+mn-ea"/>
                          <a:cs typeface="+mn-cs"/>
                        </a:rPr>
                        <a:t>χ</a:t>
                      </a:r>
                      <a:r>
                        <a:rPr lang="el-GR" sz="2400" b="0" i="0" kern="1200" baseline="30000" dirty="0">
                          <a:solidFill>
                            <a:schemeClr val="tx1"/>
                          </a:solidFill>
                          <a:effectLst/>
                          <a:latin typeface="+mn-lt"/>
                          <a:ea typeface="+mn-ea"/>
                          <a:cs typeface="+mn-cs"/>
                        </a:rPr>
                        <a:t>2</a:t>
                      </a:r>
                      <a:r>
                        <a:rPr lang="el-GR" sz="2400" b="0" i="0" kern="1200" dirty="0">
                          <a:solidFill>
                            <a:schemeClr val="tx1"/>
                          </a:solidFill>
                          <a:effectLst/>
                          <a:latin typeface="+mn-lt"/>
                          <a:ea typeface="+mn-ea"/>
                          <a:cs typeface="+mn-cs"/>
                        </a:rPr>
                        <a:t>(1)= </a:t>
                      </a:r>
                      <a:r>
                        <a:rPr lang="en-US" sz="2400" b="0" i="0" kern="1200" dirty="0">
                          <a:solidFill>
                            <a:schemeClr val="tx1"/>
                          </a:solidFill>
                          <a:effectLst/>
                          <a:latin typeface="+mn-lt"/>
                          <a:ea typeface="+mn-ea"/>
                          <a:cs typeface="+mn-cs"/>
                        </a:rPr>
                        <a:t>93.20</a:t>
                      </a:r>
                      <a:r>
                        <a:rPr lang="el-GR" sz="2400" b="0" i="0" kern="1200" dirty="0">
                          <a:solidFill>
                            <a:schemeClr val="tx1"/>
                          </a:solidFill>
                          <a:effectLst/>
                          <a:latin typeface="+mn-lt"/>
                          <a:ea typeface="+mn-ea"/>
                          <a:cs typeface="+mn-cs"/>
                        </a:rPr>
                        <a:t>, </a:t>
                      </a:r>
                      <a:r>
                        <a:rPr lang="en-US" sz="2400" b="0" i="1" kern="1200" dirty="0">
                          <a:solidFill>
                            <a:schemeClr val="tx1"/>
                          </a:solidFill>
                          <a:effectLst/>
                          <a:latin typeface="+mn-lt"/>
                          <a:ea typeface="+mn-ea"/>
                          <a:cs typeface="+mn-cs"/>
                        </a:rPr>
                        <a:t>p</a:t>
                      </a:r>
                      <a:r>
                        <a:rPr lang="en-US" sz="2400" b="0" i="0" kern="1200" dirty="0">
                          <a:solidFill>
                            <a:schemeClr val="tx1"/>
                          </a:solidFill>
                          <a:effectLst/>
                          <a:latin typeface="+mn-lt"/>
                          <a:ea typeface="+mn-ea"/>
                          <a:cs typeface="+mn-cs"/>
                        </a:rPr>
                        <a:t> &lt; .05), univariate analyses (</a:t>
                      </a:r>
                      <a:r>
                        <a:rPr lang="el-GR" sz="2400" b="0" i="1" kern="1200" dirty="0">
                          <a:solidFill>
                            <a:schemeClr val="tx1"/>
                          </a:solidFill>
                          <a:effectLst/>
                          <a:latin typeface="+mn-lt"/>
                          <a:ea typeface="+mn-ea"/>
                          <a:cs typeface="+mn-cs"/>
                        </a:rPr>
                        <a:t>χ</a:t>
                      </a:r>
                      <a:r>
                        <a:rPr lang="el-GR" sz="2400" b="0" i="0" kern="1200" baseline="30000" dirty="0">
                          <a:solidFill>
                            <a:schemeClr val="tx1"/>
                          </a:solidFill>
                          <a:effectLst/>
                          <a:latin typeface="+mn-lt"/>
                          <a:ea typeface="+mn-ea"/>
                          <a:cs typeface="+mn-cs"/>
                        </a:rPr>
                        <a:t>2</a:t>
                      </a:r>
                      <a:r>
                        <a:rPr lang="el-GR" sz="2400" b="0" i="0" kern="1200" dirty="0">
                          <a:solidFill>
                            <a:schemeClr val="tx1"/>
                          </a:solidFill>
                          <a:effectLst/>
                          <a:latin typeface="+mn-lt"/>
                          <a:ea typeface="+mn-ea"/>
                          <a:cs typeface="+mn-cs"/>
                        </a:rPr>
                        <a:t>(1)= </a:t>
                      </a:r>
                      <a:r>
                        <a:rPr lang="en-US" sz="2400" b="0" i="0" kern="1200" dirty="0">
                          <a:solidFill>
                            <a:schemeClr val="tx1"/>
                          </a:solidFill>
                          <a:effectLst/>
                          <a:latin typeface="+mn-lt"/>
                          <a:ea typeface="+mn-ea"/>
                          <a:cs typeface="+mn-cs"/>
                        </a:rPr>
                        <a:t>131.30</a:t>
                      </a:r>
                      <a:r>
                        <a:rPr lang="el-GR" sz="2400" b="0" i="0" kern="1200" dirty="0">
                          <a:solidFill>
                            <a:schemeClr val="tx1"/>
                          </a:solidFill>
                          <a:effectLst/>
                          <a:latin typeface="+mn-lt"/>
                          <a:ea typeface="+mn-ea"/>
                          <a:cs typeface="+mn-cs"/>
                        </a:rPr>
                        <a:t>, </a:t>
                      </a:r>
                      <a:r>
                        <a:rPr lang="en-US" sz="2400" b="0" i="1" kern="1200" dirty="0">
                          <a:solidFill>
                            <a:schemeClr val="tx1"/>
                          </a:solidFill>
                          <a:effectLst/>
                          <a:latin typeface="+mn-lt"/>
                          <a:ea typeface="+mn-ea"/>
                          <a:cs typeface="+mn-cs"/>
                        </a:rPr>
                        <a:t>p</a:t>
                      </a:r>
                      <a:r>
                        <a:rPr lang="en-US" sz="2400" b="0" i="0" kern="1200" dirty="0">
                          <a:solidFill>
                            <a:schemeClr val="tx1"/>
                          </a:solidFill>
                          <a:effectLst/>
                          <a:latin typeface="+mn-lt"/>
                          <a:ea typeface="+mn-ea"/>
                          <a:cs typeface="+mn-cs"/>
                        </a:rPr>
                        <a:t> &lt; .05), and measurement techniques (</a:t>
                      </a:r>
                      <a:r>
                        <a:rPr lang="el-GR" sz="2400" b="0" i="1" kern="1200" dirty="0">
                          <a:solidFill>
                            <a:schemeClr val="tx1"/>
                          </a:solidFill>
                          <a:effectLst/>
                          <a:latin typeface="+mn-lt"/>
                          <a:ea typeface="+mn-ea"/>
                          <a:cs typeface="+mn-cs"/>
                        </a:rPr>
                        <a:t>χ</a:t>
                      </a:r>
                      <a:r>
                        <a:rPr lang="el-GR" sz="2400" b="0" i="0" kern="1200" baseline="30000" dirty="0">
                          <a:solidFill>
                            <a:schemeClr val="tx1"/>
                          </a:solidFill>
                          <a:effectLst/>
                          <a:latin typeface="+mn-lt"/>
                          <a:ea typeface="+mn-ea"/>
                          <a:cs typeface="+mn-cs"/>
                        </a:rPr>
                        <a:t>2</a:t>
                      </a:r>
                      <a:r>
                        <a:rPr lang="el-GR" sz="2400" b="0" i="0" kern="1200" dirty="0">
                          <a:solidFill>
                            <a:schemeClr val="tx1"/>
                          </a:solidFill>
                          <a:effectLst/>
                          <a:latin typeface="+mn-lt"/>
                          <a:ea typeface="+mn-ea"/>
                          <a:cs typeface="+mn-cs"/>
                        </a:rPr>
                        <a:t>(1)= </a:t>
                      </a:r>
                      <a:r>
                        <a:rPr lang="en-US" sz="2400" b="0" i="0" kern="1200" dirty="0">
                          <a:solidFill>
                            <a:schemeClr val="tx1"/>
                          </a:solidFill>
                          <a:effectLst/>
                          <a:latin typeface="+mn-lt"/>
                          <a:ea typeface="+mn-ea"/>
                          <a:cs typeface="+mn-cs"/>
                        </a:rPr>
                        <a:t>4.93</a:t>
                      </a:r>
                      <a:r>
                        <a:rPr lang="el-GR" sz="2400" b="0" i="0" kern="1200" dirty="0">
                          <a:solidFill>
                            <a:schemeClr val="tx1"/>
                          </a:solidFill>
                          <a:effectLst/>
                          <a:latin typeface="+mn-lt"/>
                          <a:ea typeface="+mn-ea"/>
                          <a:cs typeface="+mn-cs"/>
                        </a:rPr>
                        <a:t>, </a:t>
                      </a:r>
                      <a:r>
                        <a:rPr lang="en-US" sz="2400" b="0" i="1" kern="1200" dirty="0">
                          <a:solidFill>
                            <a:schemeClr val="tx1"/>
                          </a:solidFill>
                          <a:effectLst/>
                          <a:latin typeface="+mn-lt"/>
                          <a:ea typeface="+mn-ea"/>
                          <a:cs typeface="+mn-cs"/>
                        </a:rPr>
                        <a:t>p</a:t>
                      </a:r>
                      <a:r>
                        <a:rPr lang="en-US" sz="2400" b="0" i="0" kern="1200" dirty="0">
                          <a:solidFill>
                            <a:schemeClr val="tx1"/>
                          </a:solidFill>
                          <a:effectLst/>
                          <a:latin typeface="+mn-lt"/>
                          <a:ea typeface="+mn-ea"/>
                          <a:cs typeface="+mn-cs"/>
                        </a:rPr>
                        <a:t> &lt; .05) significantly more than IES funded studies. The proportion of documents that used complexity level 4 , analysis of group membership, was not significantly different among IES and non-IES funded research.</a:t>
                      </a:r>
                    </a:p>
                  </a:txBody>
                  <a:tcPr marL="149352" marR="149352" marT="149352" marB="149352">
                    <a:lnT w="76200" cap="flat" cmpd="sng" algn="ctr">
                      <a:solidFill>
                        <a:schemeClr val="bg2">
                          <a:lumMod val="90000"/>
                        </a:schemeClr>
                      </a:solidFill>
                      <a:prstDash val="solid"/>
                      <a:round/>
                      <a:headEnd type="none" w="med" len="med"/>
                      <a:tailEnd type="none" w="med" len="med"/>
                    </a:lnT>
                    <a:noFill/>
                  </a:tcPr>
                </a:tc>
                <a:extLst>
                  <a:ext uri="{0D108BD9-81ED-4DB2-BD59-A6C34878D82A}">
                    <a16:rowId xmlns:a16="http://schemas.microsoft.com/office/drawing/2014/main" val="10001"/>
                  </a:ext>
                </a:extLst>
              </a:tr>
            </a:tbl>
          </a:graphicData>
        </a:graphic>
      </p:graphicFrame>
      <p:graphicFrame>
        <p:nvGraphicFramePr>
          <p:cNvPr id="8" name="Table 7">
            <a:extLst>
              <a:ext uri="{FF2B5EF4-FFF2-40B4-BE49-F238E27FC236}">
                <a16:creationId xmlns:a16="http://schemas.microsoft.com/office/drawing/2014/main" id="{1B4F9A71-ACFA-C542-A80D-43C948294EFB}"/>
              </a:ext>
            </a:extLst>
          </p:cNvPr>
          <p:cNvGraphicFramePr>
            <a:graphicFrameLocks noGrp="1"/>
          </p:cNvGraphicFramePr>
          <p:nvPr>
            <p:extLst>
              <p:ext uri="{D42A27DB-BD31-4B8C-83A1-F6EECF244321}">
                <p14:modId xmlns:p14="http://schemas.microsoft.com/office/powerpoint/2010/main" val="303792670"/>
              </p:ext>
            </p:extLst>
          </p:nvPr>
        </p:nvGraphicFramePr>
        <p:xfrm>
          <a:off x="7663600" y="3410084"/>
          <a:ext cx="8195525" cy="7373874"/>
        </p:xfrm>
        <a:graphic>
          <a:graphicData uri="http://schemas.openxmlformats.org/drawingml/2006/table">
            <a:tbl>
              <a:tblPr firstRow="1" bandRow="1">
                <a:effectLst/>
                <a:tableStyleId>{2D5ABB26-0587-4C30-8999-92F81FD0307C}</a:tableStyleId>
              </a:tblPr>
              <a:tblGrid>
                <a:gridCol w="8195525">
                  <a:extLst>
                    <a:ext uri="{9D8B030D-6E8A-4147-A177-3AD203B41FA5}">
                      <a16:colId xmlns:a16="http://schemas.microsoft.com/office/drawing/2014/main" val="20000"/>
                    </a:ext>
                  </a:extLst>
                </a:gridCol>
              </a:tblGrid>
              <a:tr h="615796">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200" b="1" kern="1200" spc="100" baseline="0" dirty="0">
                          <a:solidFill>
                            <a:schemeClr val="bg1"/>
                          </a:solidFill>
                          <a:latin typeface="Arial" charset="0"/>
                          <a:ea typeface="Arial" charset="0"/>
                          <a:cs typeface="Arial" charset="0"/>
                        </a:rPr>
                        <a:t>Study Purpose</a:t>
                      </a:r>
                    </a:p>
                  </a:txBody>
                  <a:tcPr marL="149352" marR="149352" marT="93345" marB="93345">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4176449">
                <a:tc>
                  <a:txBody>
                    <a:bodyPr/>
                    <a:lstStyle/>
                    <a:p>
                      <a:pPr rtl="0"/>
                      <a:r>
                        <a:rPr lang="en-US" sz="2400" b="0" i="0" u="none" strike="noStrike" kern="1200" dirty="0">
                          <a:solidFill>
                            <a:schemeClr val="tx1"/>
                          </a:solidFill>
                          <a:effectLst/>
                          <a:latin typeface="+mn-lt"/>
                          <a:ea typeface="+mn-ea"/>
                          <a:cs typeface="+mn-cs"/>
                        </a:rPr>
                        <a:t>The study purpose is to explore potential differentials in the robustness of QUAN and QUAL research methods between published MM educational research and IES funded research. To analyze this, the following research questions were used:</a:t>
                      </a:r>
                    </a:p>
                    <a:p>
                      <a:pPr rtl="0"/>
                      <a:endParaRPr lang="en-US" sz="2400" b="0" dirty="0">
                        <a:effectLst/>
                      </a:endParaRPr>
                    </a:p>
                    <a:p>
                      <a:pPr marL="457200" indent="-457200" rtl="0">
                        <a:buFont typeface="Arial" panose="020B0604020202020204" pitchFamily="34" charset="0"/>
                        <a:buChar char="•"/>
                      </a:pPr>
                      <a:r>
                        <a:rPr lang="en-US" sz="2400" b="0" i="0" u="none" strike="noStrike" kern="1200" dirty="0">
                          <a:solidFill>
                            <a:schemeClr val="tx1"/>
                          </a:solidFill>
                          <a:effectLst/>
                          <a:latin typeface="+mn-lt"/>
                          <a:ea typeface="+mn-ea"/>
                          <a:cs typeface="+mn-cs"/>
                        </a:rPr>
                        <a:t>What QUAN methods have been used in MM K – 12 educational research and in IES funded studies from 2014 – 2019?</a:t>
                      </a:r>
                    </a:p>
                    <a:p>
                      <a:pPr marL="514350" indent="-514350" rtl="0">
                        <a:buAutoNum type="arabicParenR"/>
                      </a:pPr>
                      <a:endParaRPr lang="en-US" sz="2400" b="0" dirty="0">
                        <a:effectLst/>
                      </a:endParaRPr>
                    </a:p>
                    <a:p>
                      <a:pPr marL="457200" indent="-457200" rtl="0">
                        <a:buFont typeface="Arial" panose="020B0604020202020204" pitchFamily="34" charset="0"/>
                        <a:buChar char="•"/>
                      </a:pPr>
                      <a:r>
                        <a:rPr lang="en-US" sz="2400" b="0" i="0" u="none" strike="noStrike" kern="1200" dirty="0">
                          <a:solidFill>
                            <a:schemeClr val="tx1"/>
                          </a:solidFill>
                          <a:effectLst/>
                          <a:latin typeface="+mn-lt"/>
                          <a:ea typeface="+mn-ea"/>
                          <a:cs typeface="+mn-cs"/>
                        </a:rPr>
                        <a:t>What QUAL methods have been used in MM K – 12 educational research and in IES funded studies from 2014 – 2019?</a:t>
                      </a:r>
                    </a:p>
                    <a:p>
                      <a:pPr rtl="0"/>
                      <a:endParaRPr lang="en-US" sz="2400" b="0" dirty="0">
                        <a:effectLst/>
                      </a:endParaRPr>
                    </a:p>
                    <a:p>
                      <a:pPr marL="457200" indent="-457200" rtl="0">
                        <a:buFont typeface="Arial" panose="020B0604020202020204" pitchFamily="34" charset="0"/>
                        <a:buChar char="•"/>
                      </a:pPr>
                      <a:r>
                        <a:rPr lang="en-US" sz="2400" b="0" i="0" u="none" strike="noStrike" kern="1200" dirty="0">
                          <a:solidFill>
                            <a:schemeClr val="tx1"/>
                          </a:solidFill>
                          <a:effectLst/>
                          <a:latin typeface="+mn-lt"/>
                          <a:ea typeface="+mn-ea"/>
                          <a:cs typeface="+mn-cs"/>
                        </a:rPr>
                        <a:t>What relationships between the QUAN and QUAL research methods used in K – 12 educational research and IES funded studies are found by integrating the systematic review?</a:t>
                      </a:r>
                      <a:endParaRPr lang="en-US" sz="2400" dirty="0">
                        <a:latin typeface="Times New Roman" charset="0"/>
                        <a:ea typeface="Times New Roman" charset="0"/>
                        <a:cs typeface="Times New Roman" charset="0"/>
                      </a:endParaRPr>
                    </a:p>
                    <a:p>
                      <a:pPr marL="0" marR="0" indent="0" algn="l" defTabSz="3535710" rtl="0" eaLnBrk="1" fontAlgn="auto" latinLnBrk="0" hangingPunct="1">
                        <a:lnSpc>
                          <a:spcPct val="100000"/>
                        </a:lnSpc>
                        <a:spcBef>
                          <a:spcPts val="0"/>
                        </a:spcBef>
                        <a:spcAft>
                          <a:spcPts val="3000"/>
                        </a:spcAft>
                        <a:buClrTx/>
                        <a:buSzTx/>
                        <a:buFont typeface="Arial" charset="0"/>
                        <a:buNone/>
                        <a:tabLst/>
                        <a:defRPr/>
                      </a:pPr>
                      <a:endParaRPr lang="en-US" sz="1200" i="1" dirty="0">
                        <a:latin typeface="Times New Roman" charset="0"/>
                        <a:ea typeface="Times New Roman" charset="0"/>
                        <a:cs typeface="Times New Roman" charset="0"/>
                      </a:endParaRPr>
                    </a:p>
                  </a:txBody>
                  <a:tcPr marL="149352" marR="149352" marT="149352" marB="149352">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13" name="Table 12">
            <a:extLst>
              <a:ext uri="{FF2B5EF4-FFF2-40B4-BE49-F238E27FC236}">
                <a16:creationId xmlns:a16="http://schemas.microsoft.com/office/drawing/2014/main" id="{52720AD4-341E-EC4C-AD4B-33DC2D7986F4}"/>
              </a:ext>
            </a:extLst>
          </p:cNvPr>
          <p:cNvGraphicFramePr>
            <a:graphicFrameLocks noGrp="1"/>
          </p:cNvGraphicFramePr>
          <p:nvPr>
            <p:extLst>
              <p:ext uri="{D42A27DB-BD31-4B8C-83A1-F6EECF244321}">
                <p14:modId xmlns:p14="http://schemas.microsoft.com/office/powerpoint/2010/main" val="2491711556"/>
              </p:ext>
            </p:extLst>
          </p:nvPr>
        </p:nvGraphicFramePr>
        <p:xfrm>
          <a:off x="30529431" y="17367976"/>
          <a:ext cx="8847708" cy="3868420"/>
        </p:xfrm>
        <a:graphic>
          <a:graphicData uri="http://schemas.openxmlformats.org/drawingml/2006/table">
            <a:tbl>
              <a:tblPr firstRow="1" bandRow="1">
                <a:solidFill>
                  <a:srgbClr val="9D1625"/>
                </a:solidFill>
                <a:effectLst/>
                <a:tableStyleId>{5C22544A-7EE6-4342-B048-85BDC9FD1C3A}</a:tableStyleId>
              </a:tblPr>
              <a:tblGrid>
                <a:gridCol w="8847708">
                  <a:extLst>
                    <a:ext uri="{9D8B030D-6E8A-4147-A177-3AD203B41FA5}">
                      <a16:colId xmlns:a16="http://schemas.microsoft.com/office/drawing/2014/main" val="20000"/>
                    </a:ext>
                  </a:extLst>
                </a:gridCol>
              </a:tblGrid>
              <a:tr h="701979">
                <a:tc>
                  <a:txBody>
                    <a:bodyPr/>
                    <a:lstStyle/>
                    <a:p>
                      <a:pPr algn="l"/>
                      <a:r>
                        <a:rPr lang="en-US" sz="3200" b="1" spc="300" dirty="0">
                          <a:latin typeface="Arial" charset="0"/>
                          <a:ea typeface="Arial" charset="0"/>
                          <a:cs typeface="Arial" charset="0"/>
                        </a:rPr>
                        <a:t>References</a:t>
                      </a:r>
                    </a:p>
                  </a:txBody>
                  <a:tcPr marL="149352" marR="373380" marT="93345" marB="9334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D1824"/>
                    </a:solidFill>
                  </a:tcPr>
                </a:tc>
                <a:extLst>
                  <a:ext uri="{0D108BD9-81ED-4DB2-BD59-A6C34878D82A}">
                    <a16:rowId xmlns:a16="http://schemas.microsoft.com/office/drawing/2014/main" val="10000"/>
                  </a:ext>
                </a:extLst>
              </a:tr>
              <a:tr h="3166441">
                <a:tc>
                  <a:txBody>
                    <a:bodyPr/>
                    <a:lstStyle/>
                    <a:p>
                      <a:r>
                        <a:rPr lang="en-US" sz="1200" b="1" i="0" kern="1200" dirty="0">
                          <a:solidFill>
                            <a:schemeClr val="bg1"/>
                          </a:solidFill>
                          <a:effectLst/>
                          <a:latin typeface="+mn-lt"/>
                          <a:ea typeface="+mn-ea"/>
                          <a:cs typeface="+mn-cs"/>
                        </a:rPr>
                        <a:t>Institute of Education Sciences (IES), U.S. Department of Education (USDE), &amp; National Science Foundation (NSF). (2013). Common Guidelines for Education Research and Development. </a:t>
                      </a:r>
                      <a:r>
                        <a:rPr lang="en-US" sz="1200" b="1" i="0" u="none" strike="noStrike" kern="1200" dirty="0">
                          <a:solidFill>
                            <a:schemeClr val="bg1"/>
                          </a:solidFill>
                          <a:effectLst/>
                          <a:latin typeface="+mn-lt"/>
                          <a:ea typeface="+mn-ea"/>
                          <a:cs typeface="+mn-cs"/>
                          <a:hlinkClick r:id="rId2">
                            <a:extLst>
                              <a:ext uri="{A12FA001-AC4F-418D-AE19-62706E023703}">
                                <ahyp:hlinkClr xmlns:ahyp="http://schemas.microsoft.com/office/drawing/2018/hyperlinkcolor" val="tx"/>
                              </a:ext>
                            </a:extLst>
                          </a:hlinkClick>
                        </a:rPr>
                        <a:t>https://ies.ed.gov/pdf/CommonGuidelines.pdf</a:t>
                      </a:r>
                      <a:endParaRPr lang="en-US" sz="1200" b="1" i="0" u="none" strike="noStrike" kern="1200" dirty="0">
                        <a:solidFill>
                          <a:schemeClr val="bg1"/>
                        </a:solidFill>
                        <a:effectLst/>
                        <a:latin typeface="+mn-lt"/>
                        <a:ea typeface="+mn-ea"/>
                        <a:cs typeface="+mn-cs"/>
                      </a:endParaRPr>
                    </a:p>
                    <a:p>
                      <a:endParaRPr lang="en-US" sz="1200" b="1" i="0" kern="1200" dirty="0">
                        <a:solidFill>
                          <a:schemeClr val="bg1"/>
                        </a:solidFill>
                        <a:effectLst/>
                        <a:latin typeface="+mn-lt"/>
                        <a:ea typeface="+mn-ea"/>
                        <a:cs typeface="+mn-cs"/>
                      </a:endParaRPr>
                    </a:p>
                    <a:p>
                      <a:r>
                        <a:rPr lang="en-US" sz="1200" b="1" i="0" kern="1200" dirty="0">
                          <a:solidFill>
                            <a:schemeClr val="bg1"/>
                          </a:solidFill>
                          <a:effectLst/>
                          <a:latin typeface="+mn-lt"/>
                          <a:ea typeface="+mn-ea"/>
                          <a:cs typeface="+mn-cs"/>
                        </a:rPr>
                        <a:t>Institute of Education Sciences (IES), U.S. Department of Education (USDE), &amp; National Science Foundation (NSF). (2020). Education Grant Research Program. </a:t>
                      </a:r>
                      <a:r>
                        <a:rPr lang="en-US" sz="1200" b="1" i="0" u="none" strike="noStrike" kern="1200" dirty="0">
                          <a:solidFill>
                            <a:schemeClr val="bg1"/>
                          </a:solidFill>
                          <a:effectLst/>
                          <a:latin typeface="+mn-lt"/>
                          <a:ea typeface="+mn-ea"/>
                          <a:cs typeface="+mn-cs"/>
                          <a:hlinkClick r:id="rId3">
                            <a:extLst>
                              <a:ext uri="{A12FA001-AC4F-418D-AE19-62706E023703}">
                                <ahyp:hlinkClr xmlns:ahyp="http://schemas.microsoft.com/office/drawing/2018/hyperlinkcolor" val="tx"/>
                              </a:ext>
                            </a:extLst>
                          </a:hlinkClick>
                        </a:rPr>
                        <a:t>https://ies.ed.gov/funding/pdf/2021_84305A.pdf</a:t>
                      </a:r>
                      <a:endParaRPr lang="en-US" sz="1200" b="1" i="0" u="none" strike="noStrike" kern="1200" dirty="0">
                        <a:solidFill>
                          <a:schemeClr val="bg1"/>
                        </a:solidFill>
                        <a:effectLst/>
                        <a:latin typeface="+mn-lt"/>
                        <a:ea typeface="+mn-ea"/>
                        <a:cs typeface="+mn-cs"/>
                      </a:endParaRPr>
                    </a:p>
                    <a:p>
                      <a:endParaRPr lang="en-US" sz="1200" b="1" i="0" kern="1200" dirty="0">
                        <a:solidFill>
                          <a:schemeClr val="bg1"/>
                        </a:solidFill>
                        <a:effectLst/>
                        <a:latin typeface="+mn-lt"/>
                        <a:ea typeface="+mn-ea"/>
                        <a:cs typeface="+mn-cs"/>
                      </a:endParaRPr>
                    </a:p>
                    <a:p>
                      <a:r>
                        <a:rPr lang="en-US" sz="1200" b="1" i="0" kern="1200" dirty="0">
                          <a:solidFill>
                            <a:schemeClr val="bg1"/>
                          </a:solidFill>
                          <a:effectLst/>
                          <a:latin typeface="+mn-lt"/>
                          <a:ea typeface="+mn-ea"/>
                          <a:cs typeface="+mn-cs"/>
                        </a:rPr>
                        <a:t>Moher, D., </a:t>
                      </a:r>
                      <a:r>
                        <a:rPr lang="en-US" sz="1200" b="1" i="0" kern="1200" dirty="0" err="1">
                          <a:solidFill>
                            <a:schemeClr val="bg1"/>
                          </a:solidFill>
                          <a:effectLst/>
                          <a:latin typeface="+mn-lt"/>
                          <a:ea typeface="+mn-ea"/>
                          <a:cs typeface="+mn-cs"/>
                        </a:rPr>
                        <a:t>Liberati</a:t>
                      </a:r>
                      <a:r>
                        <a:rPr lang="en-US" sz="1200" b="1" i="0" kern="1200" dirty="0">
                          <a:solidFill>
                            <a:schemeClr val="bg1"/>
                          </a:solidFill>
                          <a:effectLst/>
                          <a:latin typeface="+mn-lt"/>
                          <a:ea typeface="+mn-ea"/>
                          <a:cs typeface="+mn-cs"/>
                        </a:rPr>
                        <a:t>, A., </a:t>
                      </a:r>
                      <a:r>
                        <a:rPr lang="en-US" sz="1200" b="1" i="0" kern="1200" dirty="0" err="1">
                          <a:solidFill>
                            <a:schemeClr val="bg1"/>
                          </a:solidFill>
                          <a:effectLst/>
                          <a:latin typeface="+mn-lt"/>
                          <a:ea typeface="+mn-ea"/>
                          <a:cs typeface="+mn-cs"/>
                        </a:rPr>
                        <a:t>Tetzlaff</a:t>
                      </a:r>
                      <a:r>
                        <a:rPr lang="en-US" sz="1200" b="1" i="0" kern="1200" dirty="0">
                          <a:solidFill>
                            <a:schemeClr val="bg1"/>
                          </a:solidFill>
                          <a:effectLst/>
                          <a:latin typeface="+mn-lt"/>
                          <a:ea typeface="+mn-ea"/>
                          <a:cs typeface="+mn-cs"/>
                        </a:rPr>
                        <a:t>, J., &amp; Altman, D. G. (2009). Preferred reporting items for systematic reviews and meta-analyses: The PRISMA statement. </a:t>
                      </a:r>
                      <a:r>
                        <a:rPr lang="en-US" sz="1200" b="1" i="0" kern="1200" dirty="0" err="1">
                          <a:solidFill>
                            <a:schemeClr val="bg1"/>
                          </a:solidFill>
                          <a:effectLst/>
                          <a:latin typeface="+mn-lt"/>
                          <a:ea typeface="+mn-ea"/>
                          <a:cs typeface="+mn-cs"/>
                        </a:rPr>
                        <a:t>PLoS</a:t>
                      </a:r>
                      <a:r>
                        <a:rPr lang="en-US" sz="1200" b="1" i="0" kern="1200" dirty="0">
                          <a:solidFill>
                            <a:schemeClr val="bg1"/>
                          </a:solidFill>
                          <a:effectLst/>
                          <a:latin typeface="+mn-lt"/>
                          <a:ea typeface="+mn-ea"/>
                          <a:cs typeface="+mn-cs"/>
                        </a:rPr>
                        <a:t> Medicine, 6(7), e1000097. </a:t>
                      </a:r>
                      <a:r>
                        <a:rPr lang="en-US" sz="1200" b="1" i="0" u="none" strike="noStrike" kern="1200" dirty="0">
                          <a:solidFill>
                            <a:schemeClr val="bg1"/>
                          </a:solidFill>
                          <a:effectLst/>
                          <a:latin typeface="+mn-lt"/>
                          <a:ea typeface="+mn-ea"/>
                          <a:cs typeface="+mn-cs"/>
                          <a:hlinkClick r:id="rId4">
                            <a:extLst>
                              <a:ext uri="{A12FA001-AC4F-418D-AE19-62706E023703}">
                                <ahyp:hlinkClr xmlns:ahyp="http://schemas.microsoft.com/office/drawing/2018/hyperlinkcolor" val="tx"/>
                              </a:ext>
                            </a:extLst>
                          </a:hlinkClick>
                        </a:rPr>
                        <a:t>https://doi.org/10.1371/journal.pmed.1000097</a:t>
                      </a:r>
                      <a:endParaRPr lang="en-US" sz="1200" b="1" i="0" u="none" strike="noStrike" kern="1200" dirty="0">
                        <a:solidFill>
                          <a:schemeClr val="bg1"/>
                        </a:solidFill>
                        <a:effectLst/>
                        <a:latin typeface="+mn-lt"/>
                        <a:ea typeface="+mn-ea"/>
                        <a:cs typeface="+mn-cs"/>
                      </a:endParaRPr>
                    </a:p>
                    <a:p>
                      <a:endParaRPr lang="en-US" sz="1200" b="1" i="0" kern="1200" dirty="0">
                        <a:solidFill>
                          <a:schemeClr val="bg1"/>
                        </a:solidFill>
                        <a:effectLst/>
                        <a:latin typeface="+mn-lt"/>
                        <a:ea typeface="+mn-ea"/>
                        <a:cs typeface="+mn-cs"/>
                      </a:endParaRPr>
                    </a:p>
                    <a:p>
                      <a:r>
                        <a:rPr lang="en-US" sz="1200" b="1" i="0" kern="1200" dirty="0">
                          <a:solidFill>
                            <a:schemeClr val="bg1"/>
                          </a:solidFill>
                          <a:effectLst/>
                          <a:latin typeface="+mn-lt"/>
                          <a:ea typeface="+mn-ea"/>
                          <a:cs typeface="+mn-cs"/>
                        </a:rPr>
                        <a:t>Onwuegbuzie, A. J. (2016). A Call for Conducting Multivariate Mixed Analysis. Journal of Educational Issues, 2(2), 1-30. </a:t>
                      </a:r>
                      <a:r>
                        <a:rPr lang="en-US" sz="1200" b="1" i="0" u="none" strike="noStrike" kern="1200" dirty="0">
                          <a:solidFill>
                            <a:schemeClr val="bg1"/>
                          </a:solidFill>
                          <a:effectLst/>
                          <a:latin typeface="+mn-lt"/>
                          <a:ea typeface="+mn-ea"/>
                          <a:cs typeface="+mn-cs"/>
                          <a:hlinkClick r:id="rId5">
                            <a:extLst>
                              <a:ext uri="{A12FA001-AC4F-418D-AE19-62706E023703}">
                                <ahyp:hlinkClr xmlns:ahyp="http://schemas.microsoft.com/office/drawing/2018/hyperlinkcolor" val="tx"/>
                              </a:ext>
                            </a:extLst>
                          </a:hlinkClick>
                        </a:rPr>
                        <a:t>https://doi:10.5296/jei.v2i2.9316</a:t>
                      </a:r>
                      <a:endParaRPr lang="en-US" sz="1200" b="1" i="0" u="none" strike="noStrike" kern="1200" dirty="0">
                        <a:solidFill>
                          <a:schemeClr val="bg1"/>
                        </a:solidFill>
                        <a:effectLst/>
                        <a:latin typeface="+mn-lt"/>
                        <a:ea typeface="+mn-ea"/>
                        <a:cs typeface="+mn-cs"/>
                      </a:endParaRPr>
                    </a:p>
                    <a:p>
                      <a:endParaRPr lang="en-US" sz="1200" b="1" i="0" kern="1200" dirty="0">
                        <a:solidFill>
                          <a:schemeClr val="bg1"/>
                        </a:solidFill>
                        <a:effectLst/>
                        <a:latin typeface="+mn-lt"/>
                        <a:ea typeface="+mn-ea"/>
                        <a:cs typeface="+mn-cs"/>
                      </a:endParaRPr>
                    </a:p>
                    <a:p>
                      <a:r>
                        <a:rPr lang="en-US" sz="1200" b="1" i="0" kern="1200" dirty="0">
                          <a:solidFill>
                            <a:schemeClr val="bg1"/>
                          </a:solidFill>
                          <a:effectLst/>
                          <a:latin typeface="+mn-lt"/>
                          <a:ea typeface="+mn-ea"/>
                          <a:cs typeface="+mn-cs"/>
                        </a:rPr>
                        <a:t>Plano Clark, V. L., &amp; </a:t>
                      </a:r>
                      <a:r>
                        <a:rPr lang="en-US" sz="1200" b="1" i="0" kern="1200" dirty="0" err="1">
                          <a:solidFill>
                            <a:schemeClr val="bg1"/>
                          </a:solidFill>
                          <a:effectLst/>
                          <a:latin typeface="+mn-lt"/>
                          <a:ea typeface="+mn-ea"/>
                          <a:cs typeface="+mn-cs"/>
                        </a:rPr>
                        <a:t>Ivankova</a:t>
                      </a:r>
                      <a:r>
                        <a:rPr lang="en-US" sz="1200" b="1" i="0" kern="1200" dirty="0">
                          <a:solidFill>
                            <a:schemeClr val="bg1"/>
                          </a:solidFill>
                          <a:effectLst/>
                          <a:latin typeface="+mn-lt"/>
                          <a:ea typeface="+mn-ea"/>
                          <a:cs typeface="+mn-cs"/>
                        </a:rPr>
                        <a:t>, N. V. (2016). Mixed Methods Research: A Guide to the Field. SAGE Publications, Inc.</a:t>
                      </a:r>
                    </a:p>
                    <a:p>
                      <a:endParaRPr lang="en-US" sz="1200" b="1" i="0" kern="1200" dirty="0">
                        <a:solidFill>
                          <a:schemeClr val="bg1"/>
                        </a:solidFill>
                        <a:effectLst/>
                        <a:latin typeface="+mn-lt"/>
                        <a:ea typeface="+mn-ea"/>
                        <a:cs typeface="+mn-cs"/>
                      </a:endParaRPr>
                    </a:p>
                    <a:p>
                      <a:r>
                        <a:rPr lang="en-US" sz="1200" b="1" i="0" kern="1200" dirty="0">
                          <a:solidFill>
                            <a:schemeClr val="bg1"/>
                          </a:solidFill>
                          <a:effectLst/>
                          <a:latin typeface="+mn-lt"/>
                          <a:ea typeface="+mn-ea"/>
                          <a:cs typeface="+mn-cs"/>
                        </a:rPr>
                        <a:t>VERBI Software. (2019). MAXQDA 2020 [computer software]. Berlin, Germany: VERBI Software. Available from </a:t>
                      </a:r>
                      <a:r>
                        <a:rPr lang="en-US" sz="1200" b="1" i="0" kern="1200" dirty="0" err="1">
                          <a:solidFill>
                            <a:schemeClr val="bg1"/>
                          </a:solidFill>
                          <a:effectLst/>
                          <a:latin typeface="+mn-lt"/>
                          <a:ea typeface="+mn-ea"/>
                          <a:cs typeface="+mn-cs"/>
                        </a:rPr>
                        <a:t>maxqda.com</a:t>
                      </a:r>
                      <a:r>
                        <a:rPr lang="en-US" sz="1200" b="1" i="0" kern="1200" dirty="0">
                          <a:solidFill>
                            <a:schemeClr val="bg1"/>
                          </a:solidFill>
                          <a:effectLst/>
                          <a:latin typeface="+mn-lt"/>
                          <a:ea typeface="+mn-ea"/>
                          <a:cs typeface="+mn-cs"/>
                        </a:rPr>
                        <a:t>.</a:t>
                      </a:r>
                    </a:p>
                  </a:txBody>
                  <a:tcPr marL="149352" marR="373380" marT="149352" marB="149352">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bg2">
                          <a:lumMod val="90000"/>
                        </a:schemeClr>
                      </a:solidFill>
                      <a:prstDash val="solid"/>
                      <a:round/>
                      <a:headEnd type="none" w="med" len="med"/>
                      <a:tailEnd type="none" w="med" len="med"/>
                    </a:lnB>
                    <a:lnTlToBr w="12700" cmpd="sng">
                      <a:noFill/>
                      <a:prstDash val="solid"/>
                    </a:lnTlToBr>
                    <a:lnBlToTr w="12700" cmpd="sng">
                      <a:noFill/>
                      <a:prstDash val="solid"/>
                    </a:lnBlToTr>
                    <a:solidFill>
                      <a:srgbClr val="CB2433"/>
                    </a:solidFill>
                  </a:tcPr>
                </a:tc>
                <a:extLst>
                  <a:ext uri="{0D108BD9-81ED-4DB2-BD59-A6C34878D82A}">
                    <a16:rowId xmlns:a16="http://schemas.microsoft.com/office/drawing/2014/main" val="10001"/>
                  </a:ext>
                </a:extLst>
              </a:tr>
            </a:tbl>
          </a:graphicData>
        </a:graphic>
      </p:graphicFrame>
      <p:sp>
        <p:nvSpPr>
          <p:cNvPr id="16" name="TextBox 15">
            <a:extLst>
              <a:ext uri="{FF2B5EF4-FFF2-40B4-BE49-F238E27FC236}">
                <a16:creationId xmlns:a16="http://schemas.microsoft.com/office/drawing/2014/main" id="{AFC04EEE-8A99-404E-A855-0C691B2DA487}"/>
              </a:ext>
            </a:extLst>
          </p:cNvPr>
          <p:cNvSpPr txBox="1"/>
          <p:nvPr/>
        </p:nvSpPr>
        <p:spPr>
          <a:xfrm>
            <a:off x="1209367" y="302593"/>
            <a:ext cx="30676645" cy="2687915"/>
          </a:xfrm>
          <a:prstGeom prst="rect">
            <a:avLst/>
          </a:prstGeom>
          <a:noFill/>
        </p:spPr>
        <p:txBody>
          <a:bodyPr wrap="square" rtlCol="0">
            <a:spAutoFit/>
          </a:bodyPr>
          <a:lstStyle/>
          <a:p>
            <a:pPr>
              <a:spcBef>
                <a:spcPts val="535"/>
              </a:spcBef>
              <a:spcAft>
                <a:spcPts val="535"/>
              </a:spcAft>
            </a:pPr>
            <a:r>
              <a:rPr lang="en-US" sz="4800" b="1" dirty="0">
                <a:solidFill>
                  <a:schemeClr val="bg1"/>
                </a:solidFill>
                <a:latin typeface="Calibri" panose="020F0502020204030204" pitchFamily="34" charset="0"/>
                <a:cs typeface="Calibri" panose="020F0502020204030204" pitchFamily="34" charset="0"/>
              </a:rPr>
              <a:t>An Integrated Analysis of the Quantitative and Qualitative Methods Used in Mixed Methods K – 12 Educational Research and in Institute of Education Sciences Funded Research From 2014 – 2019</a:t>
            </a:r>
          </a:p>
          <a:p>
            <a:pPr>
              <a:spcBef>
                <a:spcPts val="535"/>
              </a:spcBef>
              <a:spcAft>
                <a:spcPts val="535"/>
              </a:spcAft>
            </a:pPr>
            <a:r>
              <a:rPr lang="en-US" sz="2800" b="1" i="1" dirty="0">
                <a:solidFill>
                  <a:schemeClr val="bg1"/>
                </a:solidFill>
                <a:latin typeface="Calibri" panose="020F0502020204030204" pitchFamily="34" charset="0"/>
                <a:cs typeface="Calibri" panose="020F0502020204030204" pitchFamily="34" charset="0"/>
              </a:rPr>
              <a:t>Karen M. Alexander and Jay Jeffries</a:t>
            </a:r>
          </a:p>
          <a:p>
            <a:pPr>
              <a:spcBef>
                <a:spcPts val="535"/>
              </a:spcBef>
              <a:spcAft>
                <a:spcPts val="535"/>
              </a:spcAft>
            </a:pPr>
            <a:r>
              <a:rPr lang="en-US" sz="2800" i="1" dirty="0">
                <a:solidFill>
                  <a:schemeClr val="bg1"/>
                </a:solidFill>
              </a:rPr>
              <a:t>Buros Center for Testing and University of Nebraska-Lincoln Department of Educational Psychology</a:t>
            </a:r>
          </a:p>
        </p:txBody>
      </p:sp>
      <p:graphicFrame>
        <p:nvGraphicFramePr>
          <p:cNvPr id="20" name="Table 19">
            <a:extLst>
              <a:ext uri="{FF2B5EF4-FFF2-40B4-BE49-F238E27FC236}">
                <a16:creationId xmlns:a16="http://schemas.microsoft.com/office/drawing/2014/main" id="{B5158402-6995-48AD-8EE3-98FC6A7C145A}"/>
              </a:ext>
            </a:extLst>
          </p:cNvPr>
          <p:cNvGraphicFramePr>
            <a:graphicFrameLocks noGrp="1"/>
          </p:cNvGraphicFramePr>
          <p:nvPr>
            <p:extLst>
              <p:ext uri="{D42A27DB-BD31-4B8C-83A1-F6EECF244321}">
                <p14:modId xmlns:p14="http://schemas.microsoft.com/office/powerpoint/2010/main" val="4148261864"/>
              </p:ext>
            </p:extLst>
          </p:nvPr>
        </p:nvGraphicFramePr>
        <p:xfrm>
          <a:off x="19217363" y="18235117"/>
          <a:ext cx="10700142" cy="3182874"/>
        </p:xfrm>
        <a:graphic>
          <a:graphicData uri="http://schemas.openxmlformats.org/drawingml/2006/table">
            <a:tbl>
              <a:tblPr firstRow="1" bandRow="1">
                <a:effectLst/>
                <a:tableStyleId>{2D5ABB26-0587-4C30-8999-92F81FD0307C}</a:tableStyleId>
              </a:tblPr>
              <a:tblGrid>
                <a:gridCol w="10700142">
                  <a:extLst>
                    <a:ext uri="{9D8B030D-6E8A-4147-A177-3AD203B41FA5}">
                      <a16:colId xmlns:a16="http://schemas.microsoft.com/office/drawing/2014/main" val="20000"/>
                    </a:ext>
                  </a:extLst>
                </a:gridCol>
              </a:tblGrid>
              <a:tr h="666259">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200" b="1" kern="1200" spc="100" baseline="0" dirty="0">
                          <a:solidFill>
                            <a:schemeClr val="bg1"/>
                          </a:solidFill>
                          <a:latin typeface="Arial" charset="0"/>
                          <a:ea typeface="Arial" charset="0"/>
                          <a:cs typeface="Arial" charset="0"/>
                        </a:rPr>
                        <a:t>Future Study</a:t>
                      </a:r>
                    </a:p>
                  </a:txBody>
                  <a:tcPr marL="149352" marR="149352" marT="93345" marB="93345">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2478335">
                <a:tc>
                  <a:txBody>
                    <a:bodyPr/>
                    <a:lstStyle/>
                    <a:p>
                      <a:pPr marL="457200" indent="-457200">
                        <a:spcAft>
                          <a:spcPts val="3000"/>
                        </a:spcAft>
                        <a:buFont typeface="Arial" panose="020B0604020202020204" pitchFamily="34" charset="0"/>
                        <a:buChar char="•"/>
                      </a:pPr>
                      <a:r>
                        <a:rPr lang="en-US" sz="2400" dirty="0">
                          <a:latin typeface="+mn-lt"/>
                          <a:ea typeface="Times New Roman" charset="0"/>
                          <a:cs typeface="Times New Roman" charset="0"/>
                        </a:rPr>
                        <a:t>Differences between journal articles and IES funded studies in terms of research methods, data collection methods, and mixed methods designs implemented.</a:t>
                      </a:r>
                    </a:p>
                    <a:p>
                      <a:pPr marL="457200" indent="-457200">
                        <a:spcAft>
                          <a:spcPts val="3000"/>
                        </a:spcAft>
                        <a:buFont typeface="Arial" panose="020B0604020202020204" pitchFamily="34" charset="0"/>
                        <a:buChar char="•"/>
                      </a:pPr>
                      <a:r>
                        <a:rPr lang="en-US" sz="2400" dirty="0">
                          <a:latin typeface="+mn-lt"/>
                          <a:ea typeface="Times New Roman" charset="0"/>
                          <a:cs typeface="Times New Roman" charset="0"/>
                        </a:rPr>
                        <a:t>The influence that the five IES goals (exploration, development and innovation, efficacy and replication, measurement, and other goal) have on the reporting or choice of analyses methods.</a:t>
                      </a:r>
                    </a:p>
                  </a:txBody>
                  <a:tcPr marL="149352" marR="149352" marT="149352" marB="149352">
                    <a:lnT w="76200" cap="flat" cmpd="sng" algn="ctr">
                      <a:solidFill>
                        <a:schemeClr val="bg2">
                          <a:lumMod val="90000"/>
                        </a:schemeClr>
                      </a:solidFill>
                      <a:prstDash val="solid"/>
                      <a:round/>
                      <a:headEnd type="none" w="med" len="med"/>
                      <a:tailEnd type="none" w="med" len="med"/>
                    </a:lnT>
                    <a:noFill/>
                  </a:tcPr>
                </a:tc>
                <a:extLst>
                  <a:ext uri="{0D108BD9-81ED-4DB2-BD59-A6C34878D82A}">
                    <a16:rowId xmlns:a16="http://schemas.microsoft.com/office/drawing/2014/main" val="10001"/>
                  </a:ext>
                </a:extLst>
              </a:tr>
            </a:tbl>
          </a:graphicData>
        </a:graphic>
      </p:graphicFrame>
      <p:graphicFrame>
        <p:nvGraphicFramePr>
          <p:cNvPr id="22" name="Chart 21">
            <a:extLst>
              <a:ext uri="{FF2B5EF4-FFF2-40B4-BE49-F238E27FC236}">
                <a16:creationId xmlns:a16="http://schemas.microsoft.com/office/drawing/2014/main" id="{4C309317-283D-224B-BC07-8D345642F530}"/>
              </a:ext>
            </a:extLst>
          </p:cNvPr>
          <p:cNvGraphicFramePr>
            <a:graphicFrameLocks/>
          </p:cNvGraphicFramePr>
          <p:nvPr>
            <p:extLst>
              <p:ext uri="{D42A27DB-BD31-4B8C-83A1-F6EECF244321}">
                <p14:modId xmlns:p14="http://schemas.microsoft.com/office/powerpoint/2010/main" val="3261420557"/>
              </p:ext>
            </p:extLst>
          </p:nvPr>
        </p:nvGraphicFramePr>
        <p:xfrm>
          <a:off x="19217363" y="10533288"/>
          <a:ext cx="17615812" cy="3406436"/>
        </p:xfrm>
        <a:graphic>
          <a:graphicData uri="http://schemas.openxmlformats.org/drawingml/2006/chart">
            <c:chart xmlns:c="http://schemas.openxmlformats.org/drawingml/2006/chart" xmlns:r="http://schemas.openxmlformats.org/officeDocument/2006/relationships" r:id="rId6"/>
          </a:graphicData>
        </a:graphic>
      </p:graphicFrame>
      <p:pic>
        <p:nvPicPr>
          <p:cNvPr id="3" name="Picture 2" descr="A picture containing text, clock&#10;&#10;Description automatically generated">
            <a:extLst>
              <a:ext uri="{FF2B5EF4-FFF2-40B4-BE49-F238E27FC236}">
                <a16:creationId xmlns:a16="http://schemas.microsoft.com/office/drawing/2014/main" id="{D561025E-7251-774B-83EA-A375F16640B1}"/>
              </a:ext>
            </a:extLst>
          </p:cNvPr>
          <p:cNvPicPr>
            <a:picLocks noChangeAspect="1"/>
          </p:cNvPicPr>
          <p:nvPr/>
        </p:nvPicPr>
        <p:blipFill>
          <a:blip r:embed="rId7"/>
          <a:stretch>
            <a:fillRect/>
          </a:stretch>
        </p:blipFill>
        <p:spPr>
          <a:xfrm>
            <a:off x="36144208" y="13753477"/>
            <a:ext cx="3544637" cy="3544637"/>
          </a:xfrm>
          <a:prstGeom prst="rect">
            <a:avLst/>
          </a:prstGeom>
        </p:spPr>
      </p:pic>
      <p:sp>
        <p:nvSpPr>
          <p:cNvPr id="2" name="TextBox 1">
            <a:extLst>
              <a:ext uri="{FF2B5EF4-FFF2-40B4-BE49-F238E27FC236}">
                <a16:creationId xmlns:a16="http://schemas.microsoft.com/office/drawing/2014/main" id="{F5AF5EC8-56CC-4BCD-8638-BE4F3DB39EC1}"/>
              </a:ext>
            </a:extLst>
          </p:cNvPr>
          <p:cNvSpPr txBox="1"/>
          <p:nvPr/>
        </p:nvSpPr>
        <p:spPr>
          <a:xfrm>
            <a:off x="9339044" y="12491148"/>
            <a:ext cx="9549030" cy="2677656"/>
          </a:xfrm>
          <a:prstGeom prst="rect">
            <a:avLst/>
          </a:prstGeom>
          <a:noFill/>
        </p:spPr>
        <p:txBody>
          <a:bodyPr wrap="square" rtlCol="0">
            <a:spAutoFit/>
          </a:bodyPr>
          <a:lstStyle/>
          <a:p>
            <a:pPr marL="0" indent="0" rtl="0">
              <a:buFont typeface="Arial" panose="020B0604020202020204" pitchFamily="34" charset="0"/>
              <a:buNone/>
            </a:pPr>
            <a:r>
              <a:rPr lang="en-US" sz="2400" b="1" i="0" u="none" strike="noStrike" kern="1200" dirty="0">
                <a:solidFill>
                  <a:schemeClr val="tx1"/>
                </a:solidFill>
                <a:effectLst/>
                <a:latin typeface="+mn-lt"/>
                <a:ea typeface="+mn-ea"/>
                <a:cs typeface="+mn-cs"/>
              </a:rPr>
              <a:t>Coding: </a:t>
            </a:r>
          </a:p>
          <a:p>
            <a:pPr marL="457200" indent="-457200" rtl="0">
              <a:buFont typeface="Arial" panose="020B0604020202020204" pitchFamily="34" charset="0"/>
              <a:buChar char="•"/>
            </a:pPr>
            <a:r>
              <a:rPr lang="en-US" sz="2400" b="0" i="0" u="none" strike="noStrike" kern="1200" dirty="0">
                <a:solidFill>
                  <a:schemeClr val="tx1"/>
                </a:solidFill>
                <a:effectLst/>
                <a:latin typeface="+mn-lt"/>
                <a:ea typeface="+mn-ea"/>
                <a:cs typeface="+mn-cs"/>
              </a:rPr>
              <a:t>Focused on methodology and study design, not specific outcomes using </a:t>
            </a:r>
            <a:r>
              <a:rPr lang="en-US" sz="2400" b="0" i="0" u="none" strike="noStrike" kern="1200" dirty="0" err="1">
                <a:solidFill>
                  <a:schemeClr val="tx1"/>
                </a:solidFill>
                <a:effectLst/>
                <a:latin typeface="+mn-lt"/>
                <a:ea typeface="+mn-ea"/>
                <a:cs typeface="+mn-cs"/>
              </a:rPr>
              <a:t>MaxQDA</a:t>
            </a:r>
            <a:r>
              <a:rPr lang="en-US" sz="2400" b="0" i="0" u="none" strike="noStrike" kern="1200" dirty="0">
                <a:solidFill>
                  <a:schemeClr val="tx1"/>
                </a:solidFill>
                <a:effectLst/>
                <a:latin typeface="+mn-lt"/>
                <a:ea typeface="+mn-ea"/>
                <a:cs typeface="+mn-cs"/>
              </a:rPr>
              <a:t> software (VERBI Software, 2019). </a:t>
            </a:r>
          </a:p>
          <a:p>
            <a:pPr marL="457200" indent="-457200" rtl="0">
              <a:buFont typeface="Arial" panose="020B0604020202020204" pitchFamily="34" charset="0"/>
              <a:buChar char="•"/>
            </a:pPr>
            <a:r>
              <a:rPr lang="en-US" sz="2400" b="0" i="0" u="none" strike="noStrike" kern="1200" dirty="0">
                <a:solidFill>
                  <a:schemeClr val="tx1"/>
                </a:solidFill>
                <a:effectLst/>
                <a:latin typeface="+mn-lt"/>
                <a:ea typeface="+mn-ea"/>
                <a:cs typeface="+mn-cs"/>
              </a:rPr>
              <a:t>QUAN and QUAL methods were coded for complexity using an a priori framework (Onwuegbuzie, 2016).</a:t>
            </a:r>
          </a:p>
          <a:p>
            <a:pPr marL="457200" indent="-457200" rtl="0">
              <a:buFont typeface="Arial" panose="020B0604020202020204" pitchFamily="34" charset="0"/>
              <a:buChar char="•"/>
            </a:pPr>
            <a:r>
              <a:rPr lang="en-US" sz="2400" b="0" i="0" u="none" strike="noStrike" kern="1200" dirty="0">
                <a:solidFill>
                  <a:schemeClr val="tx1"/>
                </a:solidFill>
                <a:effectLst/>
                <a:latin typeface="+mn-lt"/>
                <a:ea typeface="+mn-ea"/>
                <a:cs typeface="+mn-cs"/>
              </a:rPr>
              <a:t>Statistical analyses were conducted using R Markdown within the RStudio environment (Rstudio Team, 2021).</a:t>
            </a:r>
          </a:p>
        </p:txBody>
      </p:sp>
      <p:graphicFrame>
        <p:nvGraphicFramePr>
          <p:cNvPr id="28" name="Table 27">
            <a:extLst>
              <a:ext uri="{FF2B5EF4-FFF2-40B4-BE49-F238E27FC236}">
                <a16:creationId xmlns:a16="http://schemas.microsoft.com/office/drawing/2014/main" id="{F44CAD90-D455-D749-A72B-80498877E28C}"/>
              </a:ext>
            </a:extLst>
          </p:cNvPr>
          <p:cNvGraphicFramePr>
            <a:graphicFrameLocks noGrp="1"/>
          </p:cNvGraphicFramePr>
          <p:nvPr>
            <p:extLst>
              <p:ext uri="{D42A27DB-BD31-4B8C-83A1-F6EECF244321}">
                <p14:modId xmlns:p14="http://schemas.microsoft.com/office/powerpoint/2010/main" val="164722469"/>
              </p:ext>
            </p:extLst>
          </p:nvPr>
        </p:nvGraphicFramePr>
        <p:xfrm>
          <a:off x="179630" y="10948473"/>
          <a:ext cx="18708444" cy="5948445"/>
        </p:xfrm>
        <a:graphic>
          <a:graphicData uri="http://schemas.openxmlformats.org/drawingml/2006/table">
            <a:tbl>
              <a:tblPr firstRow="1" bandRow="1">
                <a:effectLst/>
                <a:tableStyleId>{2D5ABB26-0587-4C30-8999-92F81FD0307C}</a:tableStyleId>
              </a:tblPr>
              <a:tblGrid>
                <a:gridCol w="18708444">
                  <a:extLst>
                    <a:ext uri="{9D8B030D-6E8A-4147-A177-3AD203B41FA5}">
                      <a16:colId xmlns:a16="http://schemas.microsoft.com/office/drawing/2014/main" val="20000"/>
                    </a:ext>
                  </a:extLst>
                </a:gridCol>
              </a:tblGrid>
              <a:tr h="652622">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3200" b="1" kern="1200" spc="100" baseline="0" dirty="0">
                          <a:solidFill>
                            <a:schemeClr val="bg1"/>
                          </a:solidFill>
                          <a:latin typeface="Arial" charset="0"/>
                          <a:ea typeface="Arial" charset="0"/>
                          <a:cs typeface="Arial" charset="0"/>
                        </a:rPr>
                        <a:t>Method</a:t>
                      </a:r>
                    </a:p>
                  </a:txBody>
                  <a:tcPr marL="149352" marR="149352" marT="93345" marB="93345">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5274075">
                <a:tc>
                  <a:txBody>
                    <a:bodyPr/>
                    <a:lstStyle/>
                    <a:p>
                      <a:pPr rtl="0"/>
                      <a:r>
                        <a:rPr lang="en-US" sz="2400" b="0" i="0" u="none" strike="noStrike" kern="1200" dirty="0">
                          <a:solidFill>
                            <a:schemeClr val="tx1"/>
                          </a:solidFill>
                          <a:effectLst/>
                          <a:latin typeface="+mn-lt"/>
                          <a:ea typeface="+mn-ea"/>
                          <a:cs typeface="+mn-cs"/>
                        </a:rPr>
                        <a:t>A convergent parallel mixed methods analysis was used to conduct a mixed methods systematic review (MM-SR) of the QUAN and QUAL methods used within MM educational research and IES funded research for K-12 education from 2014-2019</a:t>
                      </a:r>
                    </a:p>
                    <a:p>
                      <a:pPr marL="0" indent="0" rtl="0">
                        <a:buFont typeface="Arial" panose="020B0604020202020204" pitchFamily="34" charset="0"/>
                        <a:buNone/>
                      </a:pPr>
                      <a:r>
                        <a:rPr lang="en-US" sz="2400" b="1" i="0" u="none" strike="noStrike" kern="1200" dirty="0">
                          <a:solidFill>
                            <a:schemeClr val="tx1"/>
                          </a:solidFill>
                          <a:effectLst/>
                          <a:latin typeface="Calibri" panose="020F0502020204030204" pitchFamily="34" charset="0"/>
                          <a:ea typeface="+mn-ea"/>
                          <a:cs typeface="Calibri" panose="020F0502020204030204" pitchFamily="34" charset="0"/>
                        </a:rPr>
                        <a:t>Inclusion Criteria:</a:t>
                      </a:r>
                    </a:p>
                    <a:p>
                      <a:pPr marL="457200" indent="-457200" rtl="0">
                        <a:buFont typeface="Arial" panose="020B0604020202020204" pitchFamily="34" charset="0"/>
                        <a:buChar char="•"/>
                      </a:pPr>
                      <a:r>
                        <a:rPr lang="en-US" sz="2400" b="0" i="0" u="none" strike="noStrike" kern="1200" dirty="0">
                          <a:solidFill>
                            <a:schemeClr val="tx1"/>
                          </a:solidFill>
                          <a:effectLst/>
                          <a:latin typeface="+mn-lt"/>
                          <a:ea typeface="+mn-ea"/>
                          <a:cs typeface="+mn-cs"/>
                        </a:rPr>
                        <a:t>Between 2014 – 2019</a:t>
                      </a:r>
                    </a:p>
                    <a:p>
                      <a:pPr marL="457200" indent="-457200" rtl="0">
                        <a:buFont typeface="Arial" panose="020B0604020202020204" pitchFamily="34" charset="0"/>
                        <a:buChar char="•"/>
                      </a:pPr>
                      <a:r>
                        <a:rPr lang="en-US" sz="2400" b="0" i="0" u="none" strike="noStrike" kern="1200" dirty="0">
                          <a:solidFill>
                            <a:schemeClr val="tx1"/>
                          </a:solidFill>
                          <a:effectLst/>
                          <a:latin typeface="+mn-lt"/>
                          <a:ea typeface="+mn-ea"/>
                          <a:cs typeface="+mn-cs"/>
                        </a:rPr>
                        <a:t>Had to contain a measured student outcome</a:t>
                      </a:r>
                    </a:p>
                    <a:p>
                      <a:pPr marL="457200" indent="-457200" rtl="0">
                        <a:buFont typeface="Arial" panose="020B0604020202020204" pitchFamily="34" charset="0"/>
                        <a:buChar char="•"/>
                      </a:pPr>
                      <a:r>
                        <a:rPr lang="en-US" sz="2400" b="0" i="0" u="none" strike="noStrike" kern="1200" dirty="0">
                          <a:solidFill>
                            <a:schemeClr val="tx1"/>
                          </a:solidFill>
                          <a:effectLst/>
                          <a:latin typeface="+mn-lt"/>
                          <a:ea typeface="+mn-ea"/>
                          <a:cs typeface="+mn-cs"/>
                        </a:rPr>
                        <a:t>Article had to use mixed methods while IES proposals did not</a:t>
                      </a:r>
                    </a:p>
                    <a:p>
                      <a:pPr marL="0" indent="0" rtl="0">
                        <a:buFont typeface="Arial" panose="020B0604020202020204" pitchFamily="34" charset="0"/>
                        <a:buNone/>
                      </a:pPr>
                      <a:endParaRPr lang="en-US" sz="2400" b="0" i="0" u="none" strike="noStrike" kern="1200" dirty="0">
                        <a:solidFill>
                          <a:schemeClr val="tx1"/>
                        </a:solidFill>
                        <a:effectLst/>
                        <a:latin typeface="+mn-lt"/>
                        <a:ea typeface="+mn-ea"/>
                        <a:cs typeface="+mn-cs"/>
                      </a:endParaRPr>
                    </a:p>
                    <a:p>
                      <a:pPr marL="0" indent="0" rtl="0">
                        <a:buFont typeface="Arial" panose="020B0604020202020204" pitchFamily="34" charset="0"/>
                        <a:buNone/>
                      </a:pPr>
                      <a:r>
                        <a:rPr lang="en-US" sz="2400" b="0" i="0" u="none" strike="noStrike" kern="1200" dirty="0">
                          <a:solidFill>
                            <a:schemeClr val="tx1"/>
                          </a:solidFill>
                          <a:effectLst/>
                          <a:latin typeface="+mn-lt"/>
                          <a:ea typeface="+mn-ea"/>
                          <a:cs typeface="+mn-cs"/>
                        </a:rPr>
                        <a:t>Guidelines of The Preferred Reporting Items for Systematic Reviews </a:t>
                      </a:r>
                    </a:p>
                    <a:p>
                      <a:pPr marL="0" indent="0" rtl="0">
                        <a:buFont typeface="Arial" panose="020B0604020202020204" pitchFamily="34" charset="0"/>
                        <a:buNone/>
                      </a:pPr>
                      <a:r>
                        <a:rPr lang="en-US" sz="2400" b="0" i="0" u="none" strike="noStrike" kern="1200" dirty="0">
                          <a:solidFill>
                            <a:schemeClr val="tx1"/>
                          </a:solidFill>
                          <a:effectLst/>
                          <a:latin typeface="+mn-lt"/>
                          <a:ea typeface="+mn-ea"/>
                          <a:cs typeface="+mn-cs"/>
                        </a:rPr>
                        <a:t>and Meta-Analyses (PRISMA) (Moher et al., 2009) were implemented.</a:t>
                      </a:r>
                    </a:p>
                  </a:txBody>
                  <a:tcPr marL="149352" marR="149352" marT="149352" marB="149352">
                    <a:lnT w="76200" cap="flat" cmpd="sng" algn="ctr">
                      <a:solidFill>
                        <a:schemeClr val="bg2">
                          <a:lumMod val="90000"/>
                        </a:schemeClr>
                      </a:solidFill>
                      <a:prstDash val="solid"/>
                      <a:round/>
                      <a:headEnd type="none" w="med" len="med"/>
                      <a:tailEnd type="none" w="med" len="med"/>
                    </a:lnT>
                    <a:noFill/>
                  </a:tcPr>
                </a:tc>
                <a:extLst>
                  <a:ext uri="{0D108BD9-81ED-4DB2-BD59-A6C34878D82A}">
                    <a16:rowId xmlns:a16="http://schemas.microsoft.com/office/drawing/2014/main" val="10001"/>
                  </a:ext>
                </a:extLst>
              </a:tr>
            </a:tbl>
          </a:graphicData>
        </a:graphic>
      </p:graphicFrame>
      <p:sp>
        <p:nvSpPr>
          <p:cNvPr id="12" name="Rectangle 11">
            <a:extLst>
              <a:ext uri="{FF2B5EF4-FFF2-40B4-BE49-F238E27FC236}">
                <a16:creationId xmlns:a16="http://schemas.microsoft.com/office/drawing/2014/main" id="{58F06C87-E4E2-CE4A-993F-34C82419FDEB}"/>
              </a:ext>
            </a:extLst>
          </p:cNvPr>
          <p:cNvSpPr/>
          <p:nvPr/>
        </p:nvSpPr>
        <p:spPr>
          <a:xfrm>
            <a:off x="19264633" y="16979222"/>
            <a:ext cx="10980904" cy="1200329"/>
          </a:xfrm>
          <a:prstGeom prst="rect">
            <a:avLst/>
          </a:prstGeom>
        </p:spPr>
        <p:txBody>
          <a:bodyPr wrap="square">
            <a:spAutoFit/>
          </a:bodyPr>
          <a:lstStyle/>
          <a:p>
            <a:pPr marL="457200" indent="-457200">
              <a:spcAft>
                <a:spcPts val="3000"/>
              </a:spcAft>
              <a:buFont typeface="Arial" panose="020B0604020202020204" pitchFamily="34" charset="0"/>
              <a:buChar char="•"/>
            </a:pPr>
            <a:r>
              <a:rPr lang="en-US" sz="2400" dirty="0">
                <a:ea typeface="Times New Roman" charset="0"/>
                <a:cs typeface="Times New Roman" charset="0"/>
              </a:rPr>
              <a:t>The sample of IES funded studies derived from publicly available research proposals on the IES website. This was intentional as the desire was to focus on what type of research IES is </a:t>
            </a:r>
            <a:r>
              <a:rPr lang="en-US" sz="2400" i="1" dirty="0">
                <a:ea typeface="Times New Roman" charset="0"/>
                <a:cs typeface="Times New Roman" charset="0"/>
              </a:rPr>
              <a:t>funding</a:t>
            </a:r>
          </a:p>
        </p:txBody>
      </p:sp>
      <p:sp>
        <p:nvSpPr>
          <p:cNvPr id="30" name="TextBox 29">
            <a:extLst>
              <a:ext uri="{FF2B5EF4-FFF2-40B4-BE49-F238E27FC236}">
                <a16:creationId xmlns:a16="http://schemas.microsoft.com/office/drawing/2014/main" id="{B719C23F-1756-D448-8ED6-C6D2E6A86A94}"/>
              </a:ext>
            </a:extLst>
          </p:cNvPr>
          <p:cNvSpPr txBox="1"/>
          <p:nvPr/>
        </p:nvSpPr>
        <p:spPr>
          <a:xfrm>
            <a:off x="30788055" y="14032251"/>
            <a:ext cx="5735022" cy="1200329"/>
          </a:xfrm>
          <a:prstGeom prst="rect">
            <a:avLst/>
          </a:prstGeom>
          <a:noFill/>
        </p:spPr>
        <p:txBody>
          <a:bodyPr wrap="square" rtlCol="0">
            <a:spAutoFit/>
          </a:bodyPr>
          <a:lstStyle/>
          <a:p>
            <a:r>
              <a:rPr lang="en-US" sz="2400" b="1" dirty="0"/>
              <a:t>Use this QR code to visit our GitHub site that holds more information about this project!</a:t>
            </a:r>
          </a:p>
        </p:txBody>
      </p:sp>
      <p:grpSp>
        <p:nvGrpSpPr>
          <p:cNvPr id="14" name="Group 13">
            <a:extLst>
              <a:ext uri="{FF2B5EF4-FFF2-40B4-BE49-F238E27FC236}">
                <a16:creationId xmlns:a16="http://schemas.microsoft.com/office/drawing/2014/main" id="{9DCE310F-3783-A848-AC2B-5E86FEE432E8}"/>
              </a:ext>
            </a:extLst>
          </p:cNvPr>
          <p:cNvGrpSpPr/>
          <p:nvPr/>
        </p:nvGrpSpPr>
        <p:grpSpPr>
          <a:xfrm flipH="1">
            <a:off x="33380842" y="14900858"/>
            <a:ext cx="2504742" cy="1513806"/>
            <a:chOff x="39476382" y="20689138"/>
            <a:chExt cx="3454705" cy="2319077"/>
          </a:xfrm>
        </p:grpSpPr>
        <p:pic>
          <p:nvPicPr>
            <p:cNvPr id="31" name="Picture 30" descr="Shape&#10;&#10;Description automatically generated with low confidence">
              <a:extLst>
                <a:ext uri="{FF2B5EF4-FFF2-40B4-BE49-F238E27FC236}">
                  <a16:creationId xmlns:a16="http://schemas.microsoft.com/office/drawing/2014/main" id="{242F93D8-C249-D94C-BCB3-9D462B4F8B81}"/>
                </a:ext>
              </a:extLst>
            </p:cNvPr>
            <p:cNvPicPr>
              <a:picLocks noChangeAspect="1"/>
            </p:cNvPicPr>
            <p:nvPr/>
          </p:nvPicPr>
          <p:blipFill rotWithShape="1">
            <a:blip r:embed="rId8"/>
            <a:srcRect l="24542" t="4958" r="24020" b="18613"/>
            <a:stretch/>
          </p:blipFill>
          <p:spPr>
            <a:xfrm>
              <a:off x="41370301" y="20689138"/>
              <a:ext cx="1560786" cy="2319077"/>
            </a:xfrm>
            <a:prstGeom prst="rect">
              <a:avLst/>
            </a:prstGeom>
          </p:spPr>
        </p:pic>
        <p:pic>
          <p:nvPicPr>
            <p:cNvPr id="32" name="Picture 31" descr="Shape&#10;&#10;Description automatically generated with low confidence">
              <a:extLst>
                <a:ext uri="{FF2B5EF4-FFF2-40B4-BE49-F238E27FC236}">
                  <a16:creationId xmlns:a16="http://schemas.microsoft.com/office/drawing/2014/main" id="{EAB5203B-7A4F-BF4D-9BE9-284AA3DEDE5F}"/>
                </a:ext>
              </a:extLst>
            </p:cNvPr>
            <p:cNvPicPr>
              <a:picLocks noChangeAspect="1"/>
            </p:cNvPicPr>
            <p:nvPr/>
          </p:nvPicPr>
          <p:blipFill rotWithShape="1">
            <a:blip r:embed="rId9"/>
            <a:srcRect t="16204" b="31632"/>
            <a:stretch/>
          </p:blipFill>
          <p:spPr>
            <a:xfrm rot="10800000">
              <a:off x="39476382" y="21428253"/>
              <a:ext cx="1641079" cy="856040"/>
            </a:xfrm>
            <a:prstGeom prst="rect">
              <a:avLst/>
            </a:prstGeom>
          </p:spPr>
        </p:pic>
      </p:grpSp>
      <p:grpSp>
        <p:nvGrpSpPr>
          <p:cNvPr id="18" name="Group 17">
            <a:extLst>
              <a:ext uri="{FF2B5EF4-FFF2-40B4-BE49-F238E27FC236}">
                <a16:creationId xmlns:a16="http://schemas.microsoft.com/office/drawing/2014/main" id="{C2B9CC7C-94F4-784D-9CB1-C8EB3679903B}"/>
              </a:ext>
            </a:extLst>
          </p:cNvPr>
          <p:cNvGrpSpPr/>
          <p:nvPr/>
        </p:nvGrpSpPr>
        <p:grpSpPr>
          <a:xfrm>
            <a:off x="30810193" y="16481129"/>
            <a:ext cx="5593454" cy="461666"/>
            <a:chOff x="30788055" y="16849229"/>
            <a:chExt cx="5593454" cy="461666"/>
          </a:xfrm>
        </p:grpSpPr>
        <p:sp>
          <p:nvSpPr>
            <p:cNvPr id="15" name="Rectangle 14">
              <a:extLst>
                <a:ext uri="{FF2B5EF4-FFF2-40B4-BE49-F238E27FC236}">
                  <a16:creationId xmlns:a16="http://schemas.microsoft.com/office/drawing/2014/main" id="{E84B96BF-8480-D541-B26F-BF8384052C6B}"/>
                </a:ext>
              </a:extLst>
            </p:cNvPr>
            <p:cNvSpPr/>
            <p:nvPr/>
          </p:nvSpPr>
          <p:spPr>
            <a:xfrm>
              <a:off x="31259016" y="16849229"/>
              <a:ext cx="5122493" cy="461665"/>
            </a:xfrm>
            <a:prstGeom prst="rect">
              <a:avLst/>
            </a:prstGeom>
          </p:spPr>
          <p:txBody>
            <a:bodyPr wrap="none">
              <a:spAutoFit/>
            </a:bodyPr>
            <a:lstStyle/>
            <a:p>
              <a:r>
                <a:rPr lang="en-US" sz="2400" b="1" i="1" dirty="0"/>
                <a:t>https://github.com/jjeffries13/MM-SR</a:t>
              </a:r>
            </a:p>
          </p:txBody>
        </p:sp>
        <p:pic>
          <p:nvPicPr>
            <p:cNvPr id="33" name="Picture 32" descr="Shape&#10;&#10;Description automatically generated with low confidence">
              <a:extLst>
                <a:ext uri="{FF2B5EF4-FFF2-40B4-BE49-F238E27FC236}">
                  <a16:creationId xmlns:a16="http://schemas.microsoft.com/office/drawing/2014/main" id="{36272250-DC68-DB48-ACEB-FD213BABDC02}"/>
                </a:ext>
              </a:extLst>
            </p:cNvPr>
            <p:cNvPicPr>
              <a:picLocks noChangeAspect="1"/>
            </p:cNvPicPr>
            <p:nvPr/>
          </p:nvPicPr>
          <p:blipFill rotWithShape="1">
            <a:blip r:embed="rId10"/>
            <a:srcRect l="6572" r="6572" b="14857"/>
            <a:stretch/>
          </p:blipFill>
          <p:spPr>
            <a:xfrm>
              <a:off x="30788055" y="16849229"/>
              <a:ext cx="470961" cy="461666"/>
            </a:xfrm>
            <a:prstGeom prst="rect">
              <a:avLst/>
            </a:prstGeom>
          </p:spPr>
        </p:pic>
      </p:grpSp>
      <p:graphicFrame>
        <p:nvGraphicFramePr>
          <p:cNvPr id="34" name="Chart 33">
            <a:extLst>
              <a:ext uri="{FF2B5EF4-FFF2-40B4-BE49-F238E27FC236}">
                <a16:creationId xmlns:a16="http://schemas.microsoft.com/office/drawing/2014/main" id="{B32156BE-7917-944E-BC48-38CC4054B2AB}"/>
              </a:ext>
            </a:extLst>
          </p:cNvPr>
          <p:cNvGraphicFramePr>
            <a:graphicFrameLocks/>
          </p:cNvGraphicFramePr>
          <p:nvPr>
            <p:extLst>
              <p:ext uri="{D42A27DB-BD31-4B8C-83A1-F6EECF244321}">
                <p14:modId xmlns:p14="http://schemas.microsoft.com/office/powerpoint/2010/main" val="1146349603"/>
              </p:ext>
            </p:extLst>
          </p:nvPr>
        </p:nvGraphicFramePr>
        <p:xfrm>
          <a:off x="14563717" y="3371112"/>
          <a:ext cx="22617276" cy="7186479"/>
        </p:xfrm>
        <a:graphic>
          <a:graphicData uri="http://schemas.openxmlformats.org/drawingml/2006/chart">
            <c:chart xmlns:c="http://schemas.openxmlformats.org/drawingml/2006/chart" xmlns:r="http://schemas.openxmlformats.org/officeDocument/2006/relationships" r:id="rId11"/>
          </a:graphicData>
        </a:graphic>
      </p:graphicFrame>
      <p:grpSp>
        <p:nvGrpSpPr>
          <p:cNvPr id="19" name="Group 18">
            <a:extLst>
              <a:ext uri="{FF2B5EF4-FFF2-40B4-BE49-F238E27FC236}">
                <a16:creationId xmlns:a16="http://schemas.microsoft.com/office/drawing/2014/main" id="{C11719F9-A882-0941-89DC-3B5139A555E9}"/>
              </a:ext>
            </a:extLst>
          </p:cNvPr>
          <p:cNvGrpSpPr/>
          <p:nvPr/>
        </p:nvGrpSpPr>
        <p:grpSpPr>
          <a:xfrm>
            <a:off x="35204400" y="5948517"/>
            <a:ext cx="3248167" cy="2196299"/>
            <a:chOff x="35374090" y="5809056"/>
            <a:chExt cx="3248167" cy="2196299"/>
          </a:xfrm>
        </p:grpSpPr>
        <p:grpSp>
          <p:nvGrpSpPr>
            <p:cNvPr id="26" name="Group 25">
              <a:extLst>
                <a:ext uri="{FF2B5EF4-FFF2-40B4-BE49-F238E27FC236}">
                  <a16:creationId xmlns:a16="http://schemas.microsoft.com/office/drawing/2014/main" id="{C30092B2-575E-6D4B-BC80-D45DA8C1E50E}"/>
                </a:ext>
              </a:extLst>
            </p:cNvPr>
            <p:cNvGrpSpPr/>
            <p:nvPr/>
          </p:nvGrpSpPr>
          <p:grpSpPr>
            <a:xfrm>
              <a:off x="35374090" y="5809056"/>
              <a:ext cx="3248167" cy="2196299"/>
              <a:chOff x="14749402" y="19271731"/>
              <a:chExt cx="3567308" cy="1875045"/>
            </a:xfrm>
          </p:grpSpPr>
          <p:sp>
            <p:nvSpPr>
              <p:cNvPr id="10" name="Rounded Rectangle 9">
                <a:extLst>
                  <a:ext uri="{FF2B5EF4-FFF2-40B4-BE49-F238E27FC236}">
                    <a16:creationId xmlns:a16="http://schemas.microsoft.com/office/drawing/2014/main" id="{81748DD7-3680-ED47-93C2-6D76E815140E}"/>
                  </a:ext>
                </a:extLst>
              </p:cNvPr>
              <p:cNvSpPr/>
              <p:nvPr/>
            </p:nvSpPr>
            <p:spPr>
              <a:xfrm>
                <a:off x="14749402" y="19271731"/>
                <a:ext cx="3348068" cy="1712198"/>
              </a:xfrm>
              <a:prstGeom prst="roundRect">
                <a:avLst/>
              </a:prstGeom>
              <a:solidFill>
                <a:srgbClr val="C0C1C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7" b="1" dirty="0"/>
              </a:p>
            </p:txBody>
          </p:sp>
          <p:sp>
            <p:nvSpPr>
              <p:cNvPr id="11" name="Rectangle 10">
                <a:extLst>
                  <a:ext uri="{FF2B5EF4-FFF2-40B4-BE49-F238E27FC236}">
                    <a16:creationId xmlns:a16="http://schemas.microsoft.com/office/drawing/2014/main" id="{6591C521-D428-5E4E-A50C-0F842DD7671B}"/>
                  </a:ext>
                </a:extLst>
              </p:cNvPr>
              <p:cNvSpPr/>
              <p:nvPr/>
            </p:nvSpPr>
            <p:spPr>
              <a:xfrm>
                <a:off x="15025308" y="19772098"/>
                <a:ext cx="642305" cy="43482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
              </a:p>
            </p:txBody>
          </p:sp>
          <p:sp>
            <p:nvSpPr>
              <p:cNvPr id="23" name="Rectangle 22">
                <a:extLst>
                  <a:ext uri="{FF2B5EF4-FFF2-40B4-BE49-F238E27FC236}">
                    <a16:creationId xmlns:a16="http://schemas.microsoft.com/office/drawing/2014/main" id="{3E91DD7A-C17A-4E40-A349-7DD6986B108D}"/>
                  </a:ext>
                </a:extLst>
              </p:cNvPr>
              <p:cNvSpPr/>
              <p:nvPr/>
            </p:nvSpPr>
            <p:spPr>
              <a:xfrm>
                <a:off x="15025308" y="20347377"/>
                <a:ext cx="642307" cy="43482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
              </a:p>
            </p:txBody>
          </p:sp>
          <p:sp>
            <p:nvSpPr>
              <p:cNvPr id="21" name="TextBox 20">
                <a:extLst>
                  <a:ext uri="{FF2B5EF4-FFF2-40B4-BE49-F238E27FC236}">
                    <a16:creationId xmlns:a16="http://schemas.microsoft.com/office/drawing/2014/main" id="{FDCA7BC3-43B0-8C4C-8CA4-1C45C72C3E5E}"/>
                  </a:ext>
                </a:extLst>
              </p:cNvPr>
              <p:cNvSpPr txBox="1"/>
              <p:nvPr/>
            </p:nvSpPr>
            <p:spPr>
              <a:xfrm>
                <a:off x="15988767" y="19847363"/>
                <a:ext cx="2108705" cy="394137"/>
              </a:xfrm>
              <a:prstGeom prst="rect">
                <a:avLst/>
              </a:prstGeom>
              <a:noFill/>
            </p:spPr>
            <p:txBody>
              <a:bodyPr wrap="square" rtlCol="0">
                <a:spAutoFit/>
              </a:bodyPr>
              <a:lstStyle/>
              <a:p>
                <a:r>
                  <a:rPr lang="en-US" sz="2400" b="1" dirty="0"/>
                  <a:t>IES Study</a:t>
                </a:r>
              </a:p>
            </p:txBody>
          </p:sp>
          <p:sp>
            <p:nvSpPr>
              <p:cNvPr id="24" name="TextBox 23">
                <a:extLst>
                  <a:ext uri="{FF2B5EF4-FFF2-40B4-BE49-F238E27FC236}">
                    <a16:creationId xmlns:a16="http://schemas.microsoft.com/office/drawing/2014/main" id="{195F094A-09C8-0F43-9014-5D118BE317CC}"/>
                  </a:ext>
                </a:extLst>
              </p:cNvPr>
              <p:cNvSpPr txBox="1"/>
              <p:nvPr/>
            </p:nvSpPr>
            <p:spPr>
              <a:xfrm>
                <a:off x="15769526" y="20437329"/>
                <a:ext cx="2547184" cy="709447"/>
              </a:xfrm>
              <a:prstGeom prst="rect">
                <a:avLst/>
              </a:prstGeom>
              <a:noFill/>
            </p:spPr>
            <p:txBody>
              <a:bodyPr wrap="square" rtlCol="0">
                <a:spAutoFit/>
              </a:bodyPr>
              <a:lstStyle/>
              <a:p>
                <a:r>
                  <a:rPr lang="en-US" sz="2400" b="1" dirty="0"/>
                  <a:t>Journal Article</a:t>
                </a:r>
              </a:p>
            </p:txBody>
          </p:sp>
        </p:grpSp>
        <p:sp>
          <p:nvSpPr>
            <p:cNvPr id="35" name="TextBox 34">
              <a:extLst>
                <a:ext uri="{FF2B5EF4-FFF2-40B4-BE49-F238E27FC236}">
                  <a16:creationId xmlns:a16="http://schemas.microsoft.com/office/drawing/2014/main" id="{53821D90-A991-E146-96D4-3B684A834179}"/>
                </a:ext>
              </a:extLst>
            </p:cNvPr>
            <p:cNvSpPr txBox="1"/>
            <p:nvPr/>
          </p:nvSpPr>
          <p:spPr>
            <a:xfrm>
              <a:off x="36390656" y="5897159"/>
              <a:ext cx="1920054" cy="461665"/>
            </a:xfrm>
            <a:prstGeom prst="rect">
              <a:avLst/>
            </a:prstGeom>
            <a:noFill/>
          </p:spPr>
          <p:txBody>
            <a:bodyPr wrap="square" rtlCol="0">
              <a:spAutoFit/>
            </a:bodyPr>
            <a:lstStyle/>
            <a:p>
              <a:r>
                <a:rPr lang="en-US" sz="2400" b="1" dirty="0"/>
                <a:t>Legend</a:t>
              </a:r>
            </a:p>
          </p:txBody>
        </p:sp>
      </p:grpSp>
    </p:spTree>
    <p:extLst>
      <p:ext uri="{BB962C8B-B14F-4D97-AF65-F5344CB8AC3E}">
        <p14:creationId xmlns:p14="http://schemas.microsoft.com/office/powerpoint/2010/main" val="17487723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880</TotalTime>
  <Words>1155</Words>
  <Application>Microsoft Macintosh PowerPoint</Application>
  <PresentationFormat>Custom</PresentationFormat>
  <Paragraphs>63</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Emily Slattery</dc:creator>
  <cp:lastModifiedBy>Jay Jeffries</cp:lastModifiedBy>
  <cp:revision>57</cp:revision>
  <dcterms:created xsi:type="dcterms:W3CDTF">2019-03-05T16:02:29Z</dcterms:created>
  <dcterms:modified xsi:type="dcterms:W3CDTF">2021-09-24T02:35:45Z</dcterms:modified>
</cp:coreProperties>
</file>

<file path=docProps/thumbnail.jpeg>
</file>